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57"/>
  </p:notesMasterIdLst>
  <p:sldIdLst>
    <p:sldId id="256" r:id="rId2"/>
    <p:sldId id="283" r:id="rId3"/>
    <p:sldId id="258" r:id="rId4"/>
    <p:sldId id="259" r:id="rId5"/>
    <p:sldId id="260" r:id="rId6"/>
    <p:sldId id="261" r:id="rId7"/>
    <p:sldId id="306" r:id="rId8"/>
    <p:sldId id="269" r:id="rId9"/>
    <p:sldId id="276" r:id="rId10"/>
    <p:sldId id="272" r:id="rId11"/>
    <p:sldId id="316" r:id="rId12"/>
    <p:sldId id="265" r:id="rId13"/>
    <p:sldId id="307" r:id="rId14"/>
    <p:sldId id="308" r:id="rId15"/>
    <p:sldId id="318" r:id="rId16"/>
    <p:sldId id="270" r:id="rId17"/>
    <p:sldId id="335" r:id="rId18"/>
    <p:sldId id="334" r:id="rId19"/>
    <p:sldId id="271" r:id="rId20"/>
    <p:sldId id="311" r:id="rId21"/>
    <p:sldId id="325" r:id="rId22"/>
    <p:sldId id="324" r:id="rId23"/>
    <p:sldId id="329" r:id="rId24"/>
    <p:sldId id="327" r:id="rId25"/>
    <p:sldId id="360" r:id="rId26"/>
    <p:sldId id="344" r:id="rId27"/>
    <p:sldId id="361" r:id="rId28"/>
    <p:sldId id="342" r:id="rId29"/>
    <p:sldId id="348" r:id="rId30"/>
    <p:sldId id="354" r:id="rId31"/>
    <p:sldId id="364" r:id="rId32"/>
    <p:sldId id="356" r:id="rId33"/>
    <p:sldId id="362" r:id="rId34"/>
    <p:sldId id="347" r:id="rId35"/>
    <p:sldId id="349" r:id="rId36"/>
    <p:sldId id="350" r:id="rId37"/>
    <p:sldId id="358" r:id="rId38"/>
    <p:sldId id="359" r:id="rId39"/>
    <p:sldId id="336" r:id="rId40"/>
    <p:sldId id="340" r:id="rId41"/>
    <p:sldId id="332" r:id="rId42"/>
    <p:sldId id="314" r:id="rId43"/>
    <p:sldId id="315" r:id="rId44"/>
    <p:sldId id="337" r:id="rId45"/>
    <p:sldId id="365" r:id="rId46"/>
    <p:sldId id="338" r:id="rId47"/>
    <p:sldId id="339" r:id="rId48"/>
    <p:sldId id="366" r:id="rId49"/>
    <p:sldId id="346" r:id="rId50"/>
    <p:sldId id="317" r:id="rId51"/>
    <p:sldId id="278" r:id="rId52"/>
    <p:sldId id="319" r:id="rId53"/>
    <p:sldId id="264" r:id="rId54"/>
    <p:sldId id="363" r:id="rId55"/>
    <p:sldId id="321" r:id="rId5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libri Light" panose="020F0302020204030204" pitchFamily="34" charset="0"/>
      <p:regular r:id="rId62"/>
      <p:italic r:id="rId63"/>
    </p:embeddedFont>
    <p:embeddedFont>
      <p:font typeface="DM Serif Display" panose="020B0604020202020204" charset="0"/>
      <p:regular r:id="rId64"/>
      <p:italic r:id="rId65"/>
    </p:embeddedFont>
    <p:embeddedFont>
      <p:font typeface="Helvetica" panose="020B0604020202020204" pitchFamily="34" charset="0"/>
      <p:regular r:id="rId66"/>
      <p:bold r:id="rId67"/>
      <p:italic r:id="rId68"/>
      <p:boldItalic r:id="rId69"/>
    </p:embeddedFont>
    <p:embeddedFont>
      <p:font typeface="Karla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455A50-F06C-4AEA-AC1F-85CA8E7886A8}">
  <a:tblStyle styleId="{66455A50-F06C-4AEA-AC1F-85CA8E7886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 snapToGrid="0">
      <p:cViewPr varScale="1">
        <p:scale>
          <a:sx n="87" d="100"/>
          <a:sy n="87" d="100"/>
        </p:scale>
        <p:origin x="1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84734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690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4db157b90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d4db157b90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533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86185eae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86185eae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993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4db157b9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4db157b9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510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4db157b9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4db157b9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146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4db157b9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4db157b9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879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86185eae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86185eae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944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d86185eae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d86185eae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218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d4db157b9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d4db157b9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026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d4db157b9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d4db157b9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173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d4db157b9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d4db157b9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724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d4db157b90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d4db157b90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546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d4db157b9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d4db157b9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989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86185eae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86185eae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436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d4db157b90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d4db157b90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021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86185eae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86185eae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470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4db157b9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4db157b9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703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86185eae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86185eae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28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3c3787e4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3c3787e4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241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3c3787e4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3c3787e4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637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86185eae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86185eae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726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3c3787e4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3c3787e4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05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4db157b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4db157b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301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4db157b9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d4db157b90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586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d4db157b90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d4db157b90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302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0900" y="2715863"/>
            <a:ext cx="4000500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550" y="184925"/>
            <a:ext cx="3262450" cy="25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913" y="-438012"/>
            <a:ext cx="240982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6910775" y="206125"/>
            <a:ext cx="4339950" cy="31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941800" y="2746450"/>
            <a:ext cx="1733750" cy="3947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953325" y="1452750"/>
            <a:ext cx="7237500" cy="18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540125" y="3266850"/>
            <a:ext cx="60639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909400" y="2330175"/>
            <a:ext cx="216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1"/>
          </p:nvPr>
        </p:nvSpPr>
        <p:spPr>
          <a:xfrm>
            <a:off x="909400" y="2720558"/>
            <a:ext cx="21696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idx="3"/>
          </p:nvPr>
        </p:nvSpPr>
        <p:spPr>
          <a:xfrm>
            <a:off x="3487101" y="2330175"/>
            <a:ext cx="216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4"/>
          </p:nvPr>
        </p:nvSpPr>
        <p:spPr>
          <a:xfrm>
            <a:off x="3487100" y="2720558"/>
            <a:ext cx="21696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title" idx="5"/>
          </p:nvPr>
        </p:nvSpPr>
        <p:spPr>
          <a:xfrm>
            <a:off x="6064802" y="2330175"/>
            <a:ext cx="216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6"/>
          </p:nvPr>
        </p:nvSpPr>
        <p:spPr>
          <a:xfrm>
            <a:off x="6064800" y="2720558"/>
            <a:ext cx="21696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546976">
            <a:off x="-485442" y="-893769"/>
            <a:ext cx="1796434" cy="4090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7789500" y="-310000"/>
            <a:ext cx="1572000" cy="20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2031350" y="3095450"/>
            <a:ext cx="1724400" cy="41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1986650" y="1320539"/>
            <a:ext cx="25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1"/>
          </p:nvPr>
        </p:nvSpPr>
        <p:spPr>
          <a:xfrm>
            <a:off x="1986650" y="1678422"/>
            <a:ext cx="2588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title" idx="3"/>
          </p:nvPr>
        </p:nvSpPr>
        <p:spPr>
          <a:xfrm>
            <a:off x="1986651" y="2410101"/>
            <a:ext cx="25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ubTitle" idx="4"/>
          </p:nvPr>
        </p:nvSpPr>
        <p:spPr>
          <a:xfrm>
            <a:off x="1986650" y="2767984"/>
            <a:ext cx="2588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title" idx="5"/>
          </p:nvPr>
        </p:nvSpPr>
        <p:spPr>
          <a:xfrm>
            <a:off x="1986652" y="3499639"/>
            <a:ext cx="25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6"/>
          </p:nvPr>
        </p:nvSpPr>
        <p:spPr>
          <a:xfrm>
            <a:off x="1986650" y="3857531"/>
            <a:ext cx="2588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3282886">
            <a:off x="8609178" y="2736320"/>
            <a:ext cx="1774245" cy="4039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7797200" y="294118"/>
            <a:ext cx="2504350" cy="143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4500000">
            <a:off x="-1570436" y="1705650"/>
            <a:ext cx="3031284" cy="217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1624450" y="1629138"/>
            <a:ext cx="269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1"/>
          </p:nvPr>
        </p:nvSpPr>
        <p:spPr>
          <a:xfrm>
            <a:off x="1624450" y="2028262"/>
            <a:ext cx="26940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3"/>
          </p:nvPr>
        </p:nvSpPr>
        <p:spPr>
          <a:xfrm>
            <a:off x="4825390" y="1629138"/>
            <a:ext cx="269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4"/>
          </p:nvPr>
        </p:nvSpPr>
        <p:spPr>
          <a:xfrm>
            <a:off x="4825389" y="2028262"/>
            <a:ext cx="26940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5"/>
          </p:nvPr>
        </p:nvSpPr>
        <p:spPr>
          <a:xfrm>
            <a:off x="1624450" y="2998163"/>
            <a:ext cx="269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6"/>
          </p:nvPr>
        </p:nvSpPr>
        <p:spPr>
          <a:xfrm>
            <a:off x="1624450" y="3397288"/>
            <a:ext cx="26940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7"/>
          </p:nvPr>
        </p:nvSpPr>
        <p:spPr>
          <a:xfrm>
            <a:off x="4825390" y="2998163"/>
            <a:ext cx="269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8"/>
          </p:nvPr>
        </p:nvSpPr>
        <p:spPr>
          <a:xfrm>
            <a:off x="4825389" y="3397288"/>
            <a:ext cx="26940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7138799">
            <a:off x="7705970" y="-1163991"/>
            <a:ext cx="1449612" cy="330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616525" y="385275"/>
            <a:ext cx="1393300" cy="13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5172175" y="3734100"/>
            <a:ext cx="1315650" cy="31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178600" y="160768"/>
            <a:ext cx="2504350" cy="143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956358">
            <a:off x="5559239" y="-1676283"/>
            <a:ext cx="2386824" cy="438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32425" y="2105999"/>
            <a:ext cx="2786538" cy="216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-119786" y="3372335"/>
            <a:ext cx="2058291" cy="19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6645600" y="3698050"/>
            <a:ext cx="1840875" cy="17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 flipH="1">
            <a:off x="7220750" y="3593750"/>
            <a:ext cx="1572000" cy="20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358732">
            <a:off x="-399179" y="-654803"/>
            <a:ext cx="2002458" cy="4559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909400" y="3204375"/>
            <a:ext cx="216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1"/>
          </p:nvPr>
        </p:nvSpPr>
        <p:spPr>
          <a:xfrm>
            <a:off x="909400" y="3603500"/>
            <a:ext cx="2169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title" idx="3"/>
          </p:nvPr>
        </p:nvSpPr>
        <p:spPr>
          <a:xfrm>
            <a:off x="3487101" y="3204375"/>
            <a:ext cx="216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4"/>
          </p:nvPr>
        </p:nvSpPr>
        <p:spPr>
          <a:xfrm>
            <a:off x="3487100" y="3603500"/>
            <a:ext cx="2169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title" idx="5"/>
          </p:nvPr>
        </p:nvSpPr>
        <p:spPr>
          <a:xfrm>
            <a:off x="6064802" y="3204375"/>
            <a:ext cx="216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6"/>
          </p:nvPr>
        </p:nvSpPr>
        <p:spPr>
          <a:xfrm>
            <a:off x="6064800" y="3603500"/>
            <a:ext cx="2169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3365525" y="4494600"/>
            <a:ext cx="1393300" cy="13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218200" y="3327325"/>
            <a:ext cx="1659025" cy="15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9355986">
            <a:off x="-232067" y="311450"/>
            <a:ext cx="1328784" cy="322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611223">
            <a:off x="2644600" y="4491875"/>
            <a:ext cx="2835150" cy="20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8">
            <a:off x="7571045" y="-1740127"/>
            <a:ext cx="2002458" cy="4559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76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166450" y="2333595"/>
            <a:ext cx="481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293225" y="3175395"/>
            <a:ext cx="25578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334800" y="1247408"/>
            <a:ext cx="2474400" cy="10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883291">
            <a:off x="-398603" y="1661394"/>
            <a:ext cx="2569104" cy="1474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313" y="163692"/>
            <a:ext cx="1840875" cy="178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639246">
            <a:off x="941800" y="2746450"/>
            <a:ext cx="1733751" cy="39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1725" y="3219301"/>
            <a:ext cx="1840875" cy="17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4126" y="609717"/>
            <a:ext cx="2386824" cy="438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639246">
            <a:off x="6379675" y="-1850875"/>
            <a:ext cx="1733751" cy="39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783350" y="3405826"/>
            <a:ext cx="3556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804123" y="3405826"/>
            <a:ext cx="3556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3"/>
          </p:nvPr>
        </p:nvSpPr>
        <p:spPr>
          <a:xfrm>
            <a:off x="783498" y="2994425"/>
            <a:ext cx="3556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4"/>
          </p:nvPr>
        </p:nvSpPr>
        <p:spPr>
          <a:xfrm>
            <a:off x="4804112" y="2994425"/>
            <a:ext cx="3556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3883875" y="3124800"/>
            <a:ext cx="2192100" cy="49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50512">
            <a:off x="-592450" y="1481750"/>
            <a:ext cx="1730375" cy="15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498519">
            <a:off x="-1548411" y="388075"/>
            <a:ext cx="3031283" cy="217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7725325" y="598500"/>
            <a:ext cx="2131150" cy="16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597377">
            <a:off x="-1389774" y="772793"/>
            <a:ext cx="2386824" cy="438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531525" y="-1746625"/>
            <a:ext cx="1446050" cy="32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0900" y="-333175"/>
            <a:ext cx="1730375" cy="15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4425363" y="1553350"/>
            <a:ext cx="3641100" cy="6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425363" y="2155250"/>
            <a:ext cx="3641100" cy="14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883291">
            <a:off x="6999497" y="-193181"/>
            <a:ext cx="2569104" cy="1474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4500" y="3985688"/>
            <a:ext cx="1840875" cy="17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938" y="-168258"/>
            <a:ext cx="1840875" cy="178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576" y="-881358"/>
            <a:ext cx="2386824" cy="4381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83650" y="1704813"/>
            <a:ext cx="3776700" cy="6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83500" y="2353900"/>
            <a:ext cx="37770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64" name="Google Shape;6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05281">
            <a:off x="1835275" y="-2291450"/>
            <a:ext cx="1924050" cy="46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">
            <a:off x="618850" y="-1483600"/>
            <a:ext cx="3810950" cy="27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282886">
            <a:off x="790253" y="2486470"/>
            <a:ext cx="1774245" cy="4039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7253475" y="3556568"/>
            <a:ext cx="2504350" cy="143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511836">
            <a:off x="7354915" y="2408773"/>
            <a:ext cx="1697478" cy="1643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1763725" y="1623625"/>
            <a:ext cx="5616600" cy="14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1763725" y="3030275"/>
            <a:ext cx="56166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4921375" y="-318275"/>
            <a:ext cx="1393300" cy="13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9275" y="2964150"/>
            <a:ext cx="1840875" cy="17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30805">
            <a:off x="7413023" y="1140648"/>
            <a:ext cx="1572004" cy="381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19700" y="3236551"/>
            <a:ext cx="1572000" cy="20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3243911" y="-457212"/>
            <a:ext cx="2372929" cy="18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8">
            <a:off x="6656995" y="2324373"/>
            <a:ext cx="2002458" cy="4559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2" hasCustomPrompt="1"/>
          </p:nvPr>
        </p:nvSpPr>
        <p:spPr>
          <a:xfrm>
            <a:off x="1002333" y="1308750"/>
            <a:ext cx="19365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/>
          </p:nvPr>
        </p:nvSpPr>
        <p:spPr>
          <a:xfrm>
            <a:off x="713225" y="1792596"/>
            <a:ext cx="251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713225" y="2191724"/>
            <a:ext cx="25149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4" hasCustomPrompt="1"/>
          </p:nvPr>
        </p:nvSpPr>
        <p:spPr>
          <a:xfrm>
            <a:off x="3603694" y="1308750"/>
            <a:ext cx="19365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5"/>
          </p:nvPr>
        </p:nvSpPr>
        <p:spPr>
          <a:xfrm>
            <a:off x="3314587" y="1792596"/>
            <a:ext cx="251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6"/>
          </p:nvPr>
        </p:nvSpPr>
        <p:spPr>
          <a:xfrm>
            <a:off x="3314590" y="2191724"/>
            <a:ext cx="25149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7" hasCustomPrompt="1"/>
          </p:nvPr>
        </p:nvSpPr>
        <p:spPr>
          <a:xfrm>
            <a:off x="6205058" y="1308750"/>
            <a:ext cx="19365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8"/>
          </p:nvPr>
        </p:nvSpPr>
        <p:spPr>
          <a:xfrm>
            <a:off x="5915950" y="1792597"/>
            <a:ext cx="251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9"/>
          </p:nvPr>
        </p:nvSpPr>
        <p:spPr>
          <a:xfrm>
            <a:off x="5915954" y="2191724"/>
            <a:ext cx="25149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3" hasCustomPrompt="1"/>
          </p:nvPr>
        </p:nvSpPr>
        <p:spPr>
          <a:xfrm>
            <a:off x="2302991" y="3085020"/>
            <a:ext cx="19365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4"/>
          </p:nvPr>
        </p:nvSpPr>
        <p:spPr>
          <a:xfrm>
            <a:off x="2013874" y="3568867"/>
            <a:ext cx="251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5"/>
          </p:nvPr>
        </p:nvSpPr>
        <p:spPr>
          <a:xfrm>
            <a:off x="2013863" y="3967993"/>
            <a:ext cx="25149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6" hasCustomPrompt="1"/>
          </p:nvPr>
        </p:nvSpPr>
        <p:spPr>
          <a:xfrm>
            <a:off x="4904286" y="3085020"/>
            <a:ext cx="19368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7"/>
          </p:nvPr>
        </p:nvSpPr>
        <p:spPr>
          <a:xfrm>
            <a:off x="4615140" y="3568867"/>
            <a:ext cx="251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8"/>
          </p:nvPr>
        </p:nvSpPr>
        <p:spPr>
          <a:xfrm>
            <a:off x="4615137" y="3967993"/>
            <a:ext cx="25149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5882" flipH="1">
            <a:off x="-158200" y="-709517"/>
            <a:ext cx="1572000" cy="381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106925" y="3556777"/>
            <a:ext cx="1187150" cy="153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99011">
            <a:off x="8224735" y="801160"/>
            <a:ext cx="1889979" cy="4303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2" r:id="rId10"/>
    <p:sldLayoutId id="2147483664" r:id="rId11"/>
    <p:sldLayoutId id="2147483665" r:id="rId12"/>
    <p:sldLayoutId id="2147483674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tm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tm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tm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>
            <a:spLocks noGrp="1"/>
          </p:cNvSpPr>
          <p:nvPr>
            <p:ph type="ctrTitle"/>
          </p:nvPr>
        </p:nvSpPr>
        <p:spPr>
          <a:xfrm>
            <a:off x="953325" y="1452750"/>
            <a:ext cx="7237500" cy="18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Diagnosis Covid-19 System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Statistic of Virus infection rate over time</a:t>
            </a:r>
            <a:endParaRPr sz="32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CD6DC3C-134D-467B-9A0F-2DBBB76208F5}"/>
              </a:ext>
            </a:extLst>
          </p:cNvPr>
          <p:cNvPicPr/>
          <p:nvPr/>
        </p:nvPicPr>
        <p:blipFill rotWithShape="1">
          <a:blip r:embed="rId3"/>
          <a:srcRect l="1304" r="1956"/>
          <a:stretch/>
        </p:blipFill>
        <p:spPr bwMode="auto">
          <a:xfrm>
            <a:off x="618062" y="1288472"/>
            <a:ext cx="4196309" cy="30911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A05BDA-505B-4863-A66F-EF14955A84CD}"/>
              </a:ext>
            </a:extLst>
          </p:cNvPr>
          <p:cNvPicPr/>
          <p:nvPr/>
        </p:nvPicPr>
        <p:blipFill rotWithShape="1">
          <a:blip r:embed="rId4"/>
          <a:srcRect l="2086"/>
          <a:stretch/>
        </p:blipFill>
        <p:spPr bwMode="auto">
          <a:xfrm>
            <a:off x="4814371" y="1684900"/>
            <a:ext cx="4329629" cy="25184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title"/>
          </p:nvPr>
        </p:nvSpPr>
        <p:spPr>
          <a:xfrm>
            <a:off x="670475" y="2755901"/>
            <a:ext cx="75845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Problems which inspired us</a:t>
            </a:r>
            <a:br>
              <a:rPr lang="en-US" sz="3200" dirty="0"/>
            </a:br>
            <a:r>
              <a:rPr lang="en-US" sz="3200" dirty="0"/>
              <a:t> to make this project.</a:t>
            </a:r>
          </a:p>
        </p:txBody>
      </p:sp>
      <p:sp>
        <p:nvSpPr>
          <p:cNvPr id="289" name="Google Shape;289;p35"/>
          <p:cNvSpPr txBox="1">
            <a:spLocks noGrp="1"/>
          </p:cNvSpPr>
          <p:nvPr>
            <p:ph type="title" idx="2"/>
          </p:nvPr>
        </p:nvSpPr>
        <p:spPr>
          <a:xfrm>
            <a:off x="3334800" y="1247408"/>
            <a:ext cx="2474400" cy="10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84388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الوقاية من الامراض عند الازدحام وماذا تفعل في حالة الإصابة؟ - كل يوم معلومة  طبية">
            <a:extLst>
              <a:ext uri="{FF2B5EF4-FFF2-40B4-BE49-F238E27FC236}">
                <a16:creationId xmlns:a16="http://schemas.microsoft.com/office/drawing/2014/main" id="{37401F79-4BD6-41D4-9EB3-CC1372AFE3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427" y="1651769"/>
            <a:ext cx="3749269" cy="25584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34D24BE-916A-4A92-93F0-7D8D1FD28379}"/>
              </a:ext>
            </a:extLst>
          </p:cNvPr>
          <p:cNvSpPr txBox="1"/>
          <p:nvPr/>
        </p:nvSpPr>
        <p:spPr>
          <a:xfrm>
            <a:off x="1187066" y="2505898"/>
            <a:ext cx="3747124" cy="850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Increase rate of infection by </a:t>
            </a:r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ovid-19 due to overcrowdings. </a:t>
            </a:r>
            <a:br>
              <a:rPr lang="en-US" sz="14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1CCE84-CFBE-422C-B85A-E02B4225F73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sz="3200" dirty="0"/>
              <a:t>Problems which inspired us</a:t>
            </a:r>
            <a:br>
              <a:rPr lang="en-US" sz="3200" dirty="0"/>
            </a:br>
            <a:r>
              <a:rPr lang="en-US" sz="3200" dirty="0"/>
              <a:t> to make this project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34D24BE-916A-4A92-93F0-7D8D1FD28379}"/>
              </a:ext>
            </a:extLst>
          </p:cNvPr>
          <p:cNvSpPr txBox="1"/>
          <p:nvPr/>
        </p:nvSpPr>
        <p:spPr>
          <a:xfrm>
            <a:off x="1759943" y="2565553"/>
            <a:ext cx="3537803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en-US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Increase the price of nasal swab of covid 19 test.</a:t>
            </a:r>
            <a:br>
              <a:rPr lang="en-US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Coronavirus (COVID-19) testing: What you should know | UC Davis Health">
            <a:extLst>
              <a:ext uri="{FF2B5EF4-FFF2-40B4-BE49-F238E27FC236}">
                <a16:creationId xmlns:a16="http://schemas.microsoft.com/office/drawing/2014/main" id="{FBD17074-AA57-4914-AA03-B7C7218B90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393" y="1842692"/>
            <a:ext cx="2577332" cy="24139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949A63-8B22-4827-A5EB-7019A8ED65A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sz="3200" dirty="0"/>
              <a:t>Problems which inspired us</a:t>
            </a:r>
            <a:br>
              <a:rPr lang="en-US" sz="3200" dirty="0"/>
            </a:br>
            <a:r>
              <a:rPr lang="en-US" sz="3200" dirty="0"/>
              <a:t> to make this project</a:t>
            </a:r>
          </a:p>
        </p:txBody>
      </p:sp>
    </p:spTree>
    <p:extLst>
      <p:ext uri="{BB962C8B-B14F-4D97-AF65-F5344CB8AC3E}">
        <p14:creationId xmlns:p14="http://schemas.microsoft.com/office/powerpoint/2010/main" val="322343207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/>
              <a:t>Problems which inspired us</a:t>
            </a:r>
            <a:br>
              <a:rPr lang="en-US" sz="3200" dirty="0"/>
            </a:br>
            <a:r>
              <a:rPr lang="en-US" sz="3200" dirty="0"/>
              <a:t> to make this project</a:t>
            </a:r>
            <a:endParaRPr lang="en-US" sz="3200" dirty="0">
              <a:effectLst/>
              <a:latin typeface="DM Serif Display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4D24BE-916A-4A92-93F0-7D8D1FD28379}"/>
              </a:ext>
            </a:extLst>
          </p:cNvPr>
          <p:cNvSpPr txBox="1"/>
          <p:nvPr/>
        </p:nvSpPr>
        <p:spPr>
          <a:xfrm>
            <a:off x="1561639" y="2367250"/>
            <a:ext cx="3537803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3"/>
            </a:pPr>
            <a:r>
              <a:rPr lang="en-US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Excessive efforts and time loss and money for the diagnosis.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India to lose 130 million jobs due to Covid-19 pandemic: Report - Education  Today News">
            <a:extLst>
              <a:ext uri="{FF2B5EF4-FFF2-40B4-BE49-F238E27FC236}">
                <a16:creationId xmlns:a16="http://schemas.microsoft.com/office/drawing/2014/main" id="{4C6C0FBD-3C74-4E28-99EE-59594CC121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586" y="1957917"/>
            <a:ext cx="3132979" cy="20081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160560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title"/>
          </p:nvPr>
        </p:nvSpPr>
        <p:spPr>
          <a:xfrm>
            <a:off x="2369650" y="2388893"/>
            <a:ext cx="481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System Structure</a:t>
            </a:r>
            <a:endParaRPr lang="en-US" sz="3200" dirty="0"/>
          </a:p>
        </p:txBody>
      </p:sp>
      <p:sp>
        <p:nvSpPr>
          <p:cNvPr id="289" name="Google Shape;289;p35"/>
          <p:cNvSpPr txBox="1">
            <a:spLocks noGrp="1"/>
          </p:cNvSpPr>
          <p:nvPr>
            <p:ph type="title" idx="2"/>
          </p:nvPr>
        </p:nvSpPr>
        <p:spPr>
          <a:xfrm>
            <a:off x="3334800" y="1247408"/>
            <a:ext cx="2474400" cy="10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965767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5"/>
          <p:cNvSpPr txBox="1">
            <a:spLocks noGrp="1"/>
          </p:cNvSpPr>
          <p:nvPr>
            <p:ph type="title"/>
          </p:nvPr>
        </p:nvSpPr>
        <p:spPr>
          <a:xfrm>
            <a:off x="-523190" y="-212272"/>
            <a:ext cx="3870547" cy="18242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rgbClr val="202122"/>
                </a:solidFill>
                <a:effectLst/>
                <a:latin typeface="DM Serif Display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System Structure</a:t>
            </a:r>
            <a:endParaRPr lang="en-US" sz="3200" dirty="0">
              <a:effectLst/>
              <a:latin typeface="DM Serif Display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2DC6F85-9ADD-472B-B617-FD6E477E47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99" y="1763411"/>
            <a:ext cx="5943600" cy="2880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00" y="2571750"/>
            <a:ext cx="5616600" cy="722554"/>
          </a:xfrm>
        </p:spPr>
        <p:txBody>
          <a:bodyPr/>
          <a:lstStyle/>
          <a:p>
            <a:r>
              <a:rPr lang="en-US" sz="5200" dirty="0"/>
              <a:t>Mobile Application</a:t>
            </a:r>
          </a:p>
        </p:txBody>
      </p:sp>
    </p:spTree>
    <p:extLst>
      <p:ext uri="{BB962C8B-B14F-4D97-AF65-F5344CB8AC3E}">
        <p14:creationId xmlns:p14="http://schemas.microsoft.com/office/powerpoint/2010/main" val="47946170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2DEC2C-B382-4886-8CF6-D6F155D42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78" y="299694"/>
            <a:ext cx="4913622" cy="678206"/>
          </a:xfrm>
        </p:spPr>
        <p:txBody>
          <a:bodyPr/>
          <a:lstStyle/>
          <a:p>
            <a:r>
              <a:rPr lang="en-US" sz="3200" dirty="0">
                <a:solidFill>
                  <a:srgbClr val="202122"/>
                </a:solidFill>
                <a:latin typeface="DM Serif Display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Mobile application</a:t>
            </a:r>
            <a:endParaRPr lang="en-US" sz="3200" dirty="0">
              <a:latin typeface="DM Serif Display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D3547C-6FE8-4FF1-B803-E48E022416F1}"/>
              </a:ext>
            </a:extLst>
          </p:cNvPr>
          <p:cNvSpPr/>
          <p:nvPr/>
        </p:nvSpPr>
        <p:spPr>
          <a:xfrm>
            <a:off x="399675" y="1541160"/>
            <a:ext cx="644562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Make the Mobile application, We used Android studio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Our Mobile Application responsible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37FB2-631A-4207-A8A6-2475779FAF40}"/>
              </a:ext>
            </a:extLst>
          </p:cNvPr>
          <p:cNvSpPr/>
          <p:nvPr/>
        </p:nvSpPr>
        <p:spPr>
          <a:xfrm>
            <a:off x="1550678" y="2519309"/>
            <a:ext cx="4572000" cy="6987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Enter Patient Data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Receive the result and doctor's review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85E1C6D4-23F3-49E5-AB10-2145C49A6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214" y="2014739"/>
            <a:ext cx="3262216" cy="31287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812310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639246">
            <a:off x="941800" y="2746450"/>
            <a:ext cx="1733751" cy="39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Screenshot_20210706-234635">
            <a:extLst>
              <a:ext uri="{FF2B5EF4-FFF2-40B4-BE49-F238E27FC236}">
                <a16:creationId xmlns:a16="http://schemas.microsoft.com/office/drawing/2014/main" id="{FDFBA4B1-EEC0-4614-81C6-0F70A5D3ACE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679" y="1723267"/>
            <a:ext cx="1644650" cy="299690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BB955F-3CE5-430D-808C-C4143F3FB116}"/>
              </a:ext>
            </a:extLst>
          </p:cNvPr>
          <p:cNvSpPr txBox="1"/>
          <p:nvPr/>
        </p:nvSpPr>
        <p:spPr>
          <a:xfrm>
            <a:off x="2801679" y="294563"/>
            <a:ext cx="49600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02122"/>
                </a:solidFill>
                <a:effectLst/>
                <a:latin typeface="DM Serif Display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How patients apply to mobile application?</a:t>
            </a:r>
            <a:endParaRPr lang="en-US" sz="3200" dirty="0">
              <a:latin typeface="DM Serif Display" panose="020B0604020202020204" charset="0"/>
            </a:endParaRPr>
          </a:p>
        </p:txBody>
      </p:sp>
      <p:pic>
        <p:nvPicPr>
          <p:cNvPr id="17" name="Picture 16" descr="Screenshot_20210706-234824">
            <a:extLst>
              <a:ext uri="{FF2B5EF4-FFF2-40B4-BE49-F238E27FC236}">
                <a16:creationId xmlns:a16="http://schemas.microsoft.com/office/drawing/2014/main" id="{0257D48A-3F29-4EC0-9512-329D28608D4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81723" y="1723267"/>
            <a:ext cx="1644650" cy="299690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8"/>
          <p:cNvSpPr txBox="1">
            <a:spLocks noGrp="1"/>
          </p:cNvSpPr>
          <p:nvPr>
            <p:ph type="title" idx="2"/>
          </p:nvPr>
        </p:nvSpPr>
        <p:spPr>
          <a:xfrm>
            <a:off x="609881" y="-3635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Our Team</a:t>
            </a:r>
            <a:endParaRPr sz="3200" dirty="0"/>
          </a:p>
        </p:txBody>
      </p:sp>
      <p:pic>
        <p:nvPicPr>
          <p:cNvPr id="4098" name="Picture 2" descr="May be an image of Anas Rafat and smiling">
            <a:extLst>
              <a:ext uri="{FF2B5EF4-FFF2-40B4-BE49-F238E27FC236}">
                <a16:creationId xmlns:a16="http://schemas.microsoft.com/office/drawing/2014/main" id="{F5B8276A-57A0-4BF0-9554-613BEAF51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2" r="18579" b="47496"/>
          <a:stretch/>
        </p:blipFill>
        <p:spPr bwMode="auto">
          <a:xfrm>
            <a:off x="919431" y="536340"/>
            <a:ext cx="1326225" cy="13637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10">
            <a:extLst>
              <a:ext uri="{FF2B5EF4-FFF2-40B4-BE49-F238E27FC236}">
                <a16:creationId xmlns:a16="http://schemas.microsoft.com/office/drawing/2014/main" id="{CD173A3B-8B1E-4DBD-B5D9-8EB5DA30C82E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435022" y="1900090"/>
            <a:ext cx="2615888" cy="418295"/>
          </a:xfrm>
        </p:spPr>
        <p:txBody>
          <a:bodyPr/>
          <a:lstStyle/>
          <a:p>
            <a:pPr marL="342900" marR="0" lvl="0" indent="-342900" rtl="0" fontAlgn="base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1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Anas Rafat Mansour 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26" name="Subtitle 10">
            <a:extLst>
              <a:ext uri="{FF2B5EF4-FFF2-40B4-BE49-F238E27FC236}">
                <a16:creationId xmlns:a16="http://schemas.microsoft.com/office/drawing/2014/main" id="{952861E1-87A1-438E-9E2C-40BB92B1FB15}"/>
              </a:ext>
            </a:extLst>
          </p:cNvPr>
          <p:cNvSpPr txBox="1">
            <a:spLocks/>
          </p:cNvSpPr>
          <p:nvPr/>
        </p:nvSpPr>
        <p:spPr>
          <a:xfrm>
            <a:off x="3160687" y="1900090"/>
            <a:ext cx="2615888" cy="41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342900" indent="-342900" fontAlgn="base">
              <a:tabLst>
                <a:tab pos="457200" algn="l"/>
              </a:tabLst>
            </a:pP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Youssef Ashraf Salah </a:t>
            </a:r>
          </a:p>
        </p:txBody>
      </p:sp>
      <p:sp>
        <p:nvSpPr>
          <p:cNvPr id="30" name="Subtitle 10">
            <a:extLst>
              <a:ext uri="{FF2B5EF4-FFF2-40B4-BE49-F238E27FC236}">
                <a16:creationId xmlns:a16="http://schemas.microsoft.com/office/drawing/2014/main" id="{66F32017-7B14-46DF-A636-E3E1858DA222}"/>
              </a:ext>
            </a:extLst>
          </p:cNvPr>
          <p:cNvSpPr txBox="1">
            <a:spLocks/>
          </p:cNvSpPr>
          <p:nvPr/>
        </p:nvSpPr>
        <p:spPr>
          <a:xfrm>
            <a:off x="6252911" y="1900089"/>
            <a:ext cx="2615888" cy="41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342900" indent="-342900" fontAlgn="base">
              <a:tabLst>
                <a:tab pos="457200" algn="l"/>
              </a:tabLst>
            </a:pP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Ahmed Nabil Mahmoud  </a:t>
            </a:r>
          </a:p>
        </p:txBody>
      </p:sp>
      <p:pic>
        <p:nvPicPr>
          <p:cNvPr id="4104" name="Picture 8" descr="Open Photo">
            <a:extLst>
              <a:ext uri="{FF2B5EF4-FFF2-40B4-BE49-F238E27FC236}">
                <a16:creationId xmlns:a16="http://schemas.microsoft.com/office/drawing/2014/main" id="{C00ACE1F-42E6-4915-8805-12E4E4CA7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6" b="39499"/>
          <a:stretch/>
        </p:blipFill>
        <p:spPr bwMode="auto">
          <a:xfrm>
            <a:off x="791861" y="2385293"/>
            <a:ext cx="1524000" cy="14409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ubtitle 10">
            <a:extLst>
              <a:ext uri="{FF2B5EF4-FFF2-40B4-BE49-F238E27FC236}">
                <a16:creationId xmlns:a16="http://schemas.microsoft.com/office/drawing/2014/main" id="{6FA2C5D5-03B3-4B7D-AD0B-577BF029EB5F}"/>
              </a:ext>
            </a:extLst>
          </p:cNvPr>
          <p:cNvSpPr txBox="1">
            <a:spLocks/>
          </p:cNvSpPr>
          <p:nvPr/>
        </p:nvSpPr>
        <p:spPr>
          <a:xfrm>
            <a:off x="346626" y="3792791"/>
            <a:ext cx="2615888" cy="41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marR="0" lvl="0" indent="0" rtl="0" fontAlgn="base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Islam Elsayed Abdelwahab </a:t>
            </a:r>
          </a:p>
        </p:txBody>
      </p:sp>
      <p:sp>
        <p:nvSpPr>
          <p:cNvPr id="35" name="Subtitle 10">
            <a:extLst>
              <a:ext uri="{FF2B5EF4-FFF2-40B4-BE49-F238E27FC236}">
                <a16:creationId xmlns:a16="http://schemas.microsoft.com/office/drawing/2014/main" id="{15563E04-B00B-4E6B-B4DE-CC48B33B7ACA}"/>
              </a:ext>
            </a:extLst>
          </p:cNvPr>
          <p:cNvSpPr txBox="1">
            <a:spLocks/>
          </p:cNvSpPr>
          <p:nvPr/>
        </p:nvSpPr>
        <p:spPr>
          <a:xfrm>
            <a:off x="3407749" y="3826193"/>
            <a:ext cx="2615888" cy="41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marR="0" lvl="0" indent="0" rtl="0" fontAlgn="base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Omnia </a:t>
            </a:r>
            <a:r>
              <a:rPr lang="en-US" sz="110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alwy</a:t>
            </a: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abbas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F0C33A-0778-4747-BB69-E2D26B33BDBE}"/>
              </a:ext>
            </a:extLst>
          </p:cNvPr>
          <p:cNvSpPr txBox="1"/>
          <p:nvPr/>
        </p:nvSpPr>
        <p:spPr>
          <a:xfrm>
            <a:off x="6565055" y="3839044"/>
            <a:ext cx="1990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sym typeface="Karla"/>
              </a:rPr>
              <a:t>Sara Habib Samir </a:t>
            </a:r>
          </a:p>
        </p:txBody>
      </p:sp>
      <p:pic>
        <p:nvPicPr>
          <p:cNvPr id="18" name="Picture 17" descr="A picture containing clothing, person, child, scarf&#10;&#10;Description automatically generated">
            <a:extLst>
              <a:ext uri="{FF2B5EF4-FFF2-40B4-BE49-F238E27FC236}">
                <a16:creationId xmlns:a16="http://schemas.microsoft.com/office/drawing/2014/main" id="{6C155812-DAED-4CC2-A799-CCE6CE5635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98"/>
          <a:stretch/>
        </p:blipFill>
        <p:spPr>
          <a:xfrm>
            <a:off x="6667959" y="2250728"/>
            <a:ext cx="1659422" cy="15754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 descr="A person sitting on a fence&#10;&#10;Description automatically generated with low confidence">
            <a:extLst>
              <a:ext uri="{FF2B5EF4-FFF2-40B4-BE49-F238E27FC236}">
                <a16:creationId xmlns:a16="http://schemas.microsoft.com/office/drawing/2014/main" id="{CEA5CC6F-DCD5-4DC9-8D8B-ED0015694A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15" t="22716" r="20783" b="34568"/>
          <a:stretch/>
        </p:blipFill>
        <p:spPr>
          <a:xfrm>
            <a:off x="3515146" y="532517"/>
            <a:ext cx="1552469" cy="14385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10" name="Picture 14" descr="No description available.">
            <a:extLst>
              <a:ext uri="{FF2B5EF4-FFF2-40B4-BE49-F238E27FC236}">
                <a16:creationId xmlns:a16="http://schemas.microsoft.com/office/drawing/2014/main" id="{F3910A28-D54D-436F-99E7-856C0FD75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47" b="31482"/>
          <a:stretch/>
        </p:blipFill>
        <p:spPr bwMode="auto">
          <a:xfrm rot="2842896">
            <a:off x="3905490" y="2190200"/>
            <a:ext cx="1569512" cy="178003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A9DE9C5-B296-4EEC-A2A1-1A037322CF6E}"/>
              </a:ext>
            </a:extLst>
          </p:cNvPr>
          <p:cNvSpPr txBox="1"/>
          <p:nvPr/>
        </p:nvSpPr>
        <p:spPr>
          <a:xfrm>
            <a:off x="4349864" y="4204611"/>
            <a:ext cx="4636189" cy="62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dk1"/>
                </a:solidFill>
                <a:latin typeface="DM Serif Display"/>
                <a:sym typeface="DM Serif Display"/>
              </a:rPr>
              <a:t>Under Supervision </a:t>
            </a:r>
            <a:r>
              <a:rPr lang="en-US" sz="2000" dirty="0">
                <a:solidFill>
                  <a:schemeClr val="dk1"/>
                </a:solidFill>
                <a:latin typeface="DM Serif Display"/>
              </a:rPr>
              <a:t>of /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Dr. Mohamed Taha</a:t>
            </a:r>
            <a:endParaRPr lang="en-US" sz="2000" dirty="0">
              <a:solidFill>
                <a:schemeClr val="dk1"/>
              </a:solidFill>
              <a:latin typeface="DM Serif Display"/>
            </a:endParaRPr>
          </a:p>
        </p:txBody>
      </p:sp>
      <p:pic>
        <p:nvPicPr>
          <p:cNvPr id="4112" name="Picture 16" descr="No description available.">
            <a:extLst>
              <a:ext uri="{FF2B5EF4-FFF2-40B4-BE49-F238E27FC236}">
                <a16:creationId xmlns:a16="http://schemas.microsoft.com/office/drawing/2014/main" id="{A41C3D2F-6070-412C-B252-A6BD47483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2" t="29135" r="37147" b="47902"/>
          <a:stretch/>
        </p:blipFill>
        <p:spPr bwMode="auto">
          <a:xfrm>
            <a:off x="6834557" y="557168"/>
            <a:ext cx="1326225" cy="13738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69065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639246">
            <a:off x="941800" y="2746450"/>
            <a:ext cx="1733751" cy="39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BB955F-3CE5-430D-808C-C4143F3FB116}"/>
              </a:ext>
            </a:extLst>
          </p:cNvPr>
          <p:cNvSpPr txBox="1"/>
          <p:nvPr/>
        </p:nvSpPr>
        <p:spPr>
          <a:xfrm>
            <a:off x="2801679" y="294563"/>
            <a:ext cx="49600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02122"/>
                </a:solidFill>
                <a:effectLst/>
                <a:latin typeface="DM Serif Display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How patients apply to mobile application?</a:t>
            </a:r>
            <a:endParaRPr lang="en-US" sz="3200" dirty="0">
              <a:latin typeface="DM Serif Display" panose="020B0604020202020204" charset="0"/>
            </a:endParaRPr>
          </a:p>
        </p:txBody>
      </p:sp>
      <p:pic>
        <p:nvPicPr>
          <p:cNvPr id="6" name="Picture 5" descr="Screenshot_20210706-234923">
            <a:extLst>
              <a:ext uri="{FF2B5EF4-FFF2-40B4-BE49-F238E27FC236}">
                <a16:creationId xmlns:a16="http://schemas.microsoft.com/office/drawing/2014/main" id="{5B7551D3-2E94-42D5-A725-286A89CD05E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01679" y="1603472"/>
            <a:ext cx="1644650" cy="311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Screenshot_20210706-235545">
            <a:extLst>
              <a:ext uri="{FF2B5EF4-FFF2-40B4-BE49-F238E27FC236}">
                <a16:creationId xmlns:a16="http://schemas.microsoft.com/office/drawing/2014/main" id="{FEE57063-56D0-48D0-8EB1-BC152D92E99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81723" y="1603471"/>
            <a:ext cx="1644650" cy="3116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366154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7574F1-6222-4545-B646-F68B672DAD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787" y="409121"/>
            <a:ext cx="7718425" cy="1169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02122"/>
                </a:solidFill>
                <a:effectLst/>
                <a:latin typeface="DM Serif Display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How patients apply to mobile application?</a:t>
            </a:r>
            <a:endParaRPr lang="en-US" sz="3200" dirty="0">
              <a:latin typeface="DM Serif Display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03FBF-75CC-4DE6-B33F-BD35875BF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12" y="1619050"/>
            <a:ext cx="1646063" cy="3115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91061-BCB3-4880-80E7-F8CF3EB8B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728" y="1619051"/>
            <a:ext cx="1682642" cy="3115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08B50E-829D-4B7A-A3B1-B7AA2DB8A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023" y="1619050"/>
            <a:ext cx="1707028" cy="31153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7189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" r="1884"/>
          <a:stretch/>
        </p:blipFill>
        <p:spPr>
          <a:xfrm>
            <a:off x="2261119" y="1647452"/>
            <a:ext cx="1800838" cy="2834237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47" y="1647451"/>
            <a:ext cx="1811468" cy="2834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9021F8-D40E-4044-BF32-E390E1A6878E}"/>
              </a:ext>
            </a:extLst>
          </p:cNvPr>
          <p:cNvSpPr txBox="1"/>
          <p:nvPr/>
        </p:nvSpPr>
        <p:spPr>
          <a:xfrm>
            <a:off x="1425223" y="235523"/>
            <a:ext cx="62935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200" i="0" u="none" strike="noStrike" kern="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DM Serif Display" panose="020B0604020202020204" charset="0"/>
                <a:ea typeface="Calibri" panose="020F0502020204030204" pitchFamily="34" charset="0"/>
                <a:cs typeface="Arial" panose="020B0604020202020204" pitchFamily="34" charset="0"/>
                <a:sym typeface="DM Serif Display"/>
              </a:rPr>
              <a:t>How patients apply to mobile application?</a:t>
            </a:r>
            <a:endParaRPr lang="en-US" dirty="0">
              <a:latin typeface="DM Serif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881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12E4-1109-4232-84F3-E7BB1DE53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202122"/>
                </a:solidFill>
                <a:latin typeface="DM Serif Display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3200" dirty="0">
                <a:solidFill>
                  <a:srgbClr val="202122"/>
                </a:solidFill>
                <a:effectLst/>
                <a:latin typeface="DM Serif Display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obile </a:t>
            </a:r>
            <a:r>
              <a:rPr lang="en-US" sz="3200" dirty="0">
                <a:solidFill>
                  <a:srgbClr val="202122"/>
                </a:solidFill>
                <a:latin typeface="DM Serif Display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3200" dirty="0">
                <a:solidFill>
                  <a:srgbClr val="202122"/>
                </a:solidFill>
                <a:effectLst/>
                <a:latin typeface="DM Serif Display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pplication</a:t>
            </a:r>
            <a:endParaRPr lang="en-US" sz="3200" dirty="0">
              <a:latin typeface="DM Serif Display" panose="020B0604020202020204" charset="0"/>
            </a:endParaRPr>
          </a:p>
        </p:txBody>
      </p:sp>
      <p:pic>
        <p:nvPicPr>
          <p:cNvPr id="3" name="Picture 2" descr="Screen Clipping">
            <a:extLst>
              <a:ext uri="{FF2B5EF4-FFF2-40B4-BE49-F238E27FC236}">
                <a16:creationId xmlns:a16="http://schemas.microsoft.com/office/drawing/2014/main" id="{D3B2DBE9-6DEF-47E7-B279-77F58CA28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9" y="1811504"/>
            <a:ext cx="6812464" cy="279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019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25" y="2293257"/>
            <a:ext cx="5616600" cy="737067"/>
          </a:xfrm>
        </p:spPr>
        <p:txBody>
          <a:bodyPr/>
          <a:lstStyle/>
          <a:p>
            <a:r>
              <a:rPr lang="en-US" sz="5200" dirty="0"/>
              <a:t>Create Firebase</a:t>
            </a:r>
          </a:p>
        </p:txBody>
      </p:sp>
    </p:spTree>
    <p:extLst>
      <p:ext uri="{BB962C8B-B14F-4D97-AF65-F5344CB8AC3E}">
        <p14:creationId xmlns:p14="http://schemas.microsoft.com/office/powerpoint/2010/main" val="50753363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A43D4-D927-46B9-AC1B-F86E6010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Firebase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D8454-81CE-44AD-8841-ABF89DE18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6697" y="2582330"/>
            <a:ext cx="3556500" cy="915300"/>
          </a:xfrm>
        </p:spPr>
        <p:txBody>
          <a:bodyPr/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Realtime database ,store all information ,laboratory Finding and path of image (Chest x-ray) .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20231-89D8-446C-BB1C-A99EDA5D492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04112" y="2582330"/>
            <a:ext cx="3556500" cy="915300"/>
          </a:xfrm>
        </p:spPr>
        <p:txBody>
          <a:bodyPr/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database Upload Chest X-Ray</a:t>
            </a:r>
            <a:b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4DAEA3-46BD-4CEB-972C-C5D3BE52F3DD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986697" y="1789740"/>
            <a:ext cx="3556500" cy="572700"/>
          </a:xfrm>
        </p:spPr>
        <p:txBody>
          <a:bodyPr/>
          <a:lstStyle/>
          <a:p>
            <a:r>
              <a:rPr lang="en-US" dirty="0"/>
              <a:t>Firebase Realtime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E243D5-6CBB-4461-BBC0-5E9EC006ACCF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4020683" y="1779709"/>
            <a:ext cx="3556500" cy="572700"/>
          </a:xfrm>
        </p:spPr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91997320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4328" y="1455731"/>
            <a:ext cx="5616600" cy="2638438"/>
          </a:xfrm>
        </p:spPr>
        <p:txBody>
          <a:bodyPr/>
          <a:lstStyle/>
          <a:p>
            <a:r>
              <a:rPr lang="en-US" sz="5200" dirty="0"/>
              <a:t>Connect </a:t>
            </a:r>
            <a:r>
              <a:rPr kumimoji="0" lang="en-US" sz="5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erif Display"/>
                <a:sym typeface="DM Serif Display"/>
              </a:rPr>
              <a:t>Mobile application </a:t>
            </a:r>
            <a:r>
              <a:rPr lang="en-US" sz="5200" dirty="0"/>
              <a:t>with Firebase</a:t>
            </a:r>
          </a:p>
        </p:txBody>
      </p:sp>
    </p:spTree>
    <p:extLst>
      <p:ext uri="{BB962C8B-B14F-4D97-AF65-F5344CB8AC3E}">
        <p14:creationId xmlns:p14="http://schemas.microsoft.com/office/powerpoint/2010/main" val="166709125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E8A8-C990-467C-8A21-FEC4F26BB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593" y="211908"/>
            <a:ext cx="7717500" cy="572700"/>
          </a:xfrm>
        </p:spPr>
        <p:txBody>
          <a:bodyPr/>
          <a:lstStyle/>
          <a:p>
            <a:r>
              <a:rPr lang="en-US" sz="3200" dirty="0"/>
              <a:t>Upload patient data from mobile App. To Firebase Realtime</a:t>
            </a:r>
          </a:p>
        </p:txBody>
      </p:sp>
      <p:pic>
        <p:nvPicPr>
          <p:cNvPr id="3" name="Picture 2" descr="Screenshot (458)">
            <a:extLst>
              <a:ext uri="{FF2B5EF4-FFF2-40B4-BE49-F238E27FC236}">
                <a16:creationId xmlns:a16="http://schemas.microsoft.com/office/drawing/2014/main" id="{F58C9131-2DCF-445E-996A-1CD2694AF1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3" r="320" b="5515"/>
          <a:stretch>
            <a:fillRect/>
          </a:stretch>
        </p:blipFill>
        <p:spPr bwMode="auto">
          <a:xfrm>
            <a:off x="1839904" y="1465943"/>
            <a:ext cx="6939189" cy="3465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6091748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00" y="2682188"/>
            <a:ext cx="5616600" cy="620954"/>
          </a:xfrm>
        </p:spPr>
        <p:txBody>
          <a:bodyPr/>
          <a:lstStyle/>
          <a:p>
            <a:r>
              <a:rPr lang="en-US" sz="5200" dirty="0"/>
              <a:t>Deep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67196821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AB309-3D4B-4B52-9D86-354166C23CFE}"/>
              </a:ext>
            </a:extLst>
          </p:cNvPr>
          <p:cNvSpPr txBox="1"/>
          <p:nvPr/>
        </p:nvSpPr>
        <p:spPr>
          <a:xfrm>
            <a:off x="5138057" y="501706"/>
            <a:ext cx="37156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M Serif Display" panose="020B0604020202020204" charset="0"/>
              </a:rPr>
              <a:t>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B95B2-566F-4B30-BA91-88549E685EBB}"/>
              </a:ext>
            </a:extLst>
          </p:cNvPr>
          <p:cNvSpPr txBox="1"/>
          <p:nvPr/>
        </p:nvSpPr>
        <p:spPr>
          <a:xfrm>
            <a:off x="2068286" y="1493036"/>
            <a:ext cx="5000171" cy="2632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Operate on the Chest X-RAY to make classification model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 this  Classification is binary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model use CNN Model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We use CNN Model from tensor Flow and Keras Libraries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19C4331-7604-494C-91F0-8506A491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693" y="2164631"/>
            <a:ext cx="1815193" cy="1960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716640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>
            <a:spLocks noGrp="1"/>
          </p:cNvSpPr>
          <p:nvPr>
            <p:ph type="title"/>
          </p:nvPr>
        </p:nvSpPr>
        <p:spPr>
          <a:xfrm>
            <a:off x="670024" y="25913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62" name="Google Shape;262;p33"/>
          <p:cNvSpPr txBox="1">
            <a:spLocks noGrp="1"/>
          </p:cNvSpPr>
          <p:nvPr>
            <p:ph type="title" idx="2"/>
          </p:nvPr>
        </p:nvSpPr>
        <p:spPr>
          <a:xfrm>
            <a:off x="1002333" y="1308750"/>
            <a:ext cx="19365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title" idx="3"/>
          </p:nvPr>
        </p:nvSpPr>
        <p:spPr>
          <a:xfrm>
            <a:off x="734737" y="1943085"/>
            <a:ext cx="251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About Covid-19</a:t>
            </a:r>
            <a:endParaRPr sz="1600" dirty="0"/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 idx="4"/>
          </p:nvPr>
        </p:nvSpPr>
        <p:spPr>
          <a:xfrm>
            <a:off x="3519931" y="1181592"/>
            <a:ext cx="19365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6" name="Google Shape;266;p33"/>
          <p:cNvSpPr txBox="1">
            <a:spLocks noGrp="1"/>
          </p:cNvSpPr>
          <p:nvPr>
            <p:ph type="title" idx="5"/>
          </p:nvPr>
        </p:nvSpPr>
        <p:spPr>
          <a:xfrm>
            <a:off x="3357786" y="1944449"/>
            <a:ext cx="251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Problems which inspired us to make this project.</a:t>
            </a:r>
            <a:endParaRPr sz="1600"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title" idx="7"/>
          </p:nvPr>
        </p:nvSpPr>
        <p:spPr>
          <a:xfrm>
            <a:off x="6205058" y="1308750"/>
            <a:ext cx="19365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title" idx="8"/>
          </p:nvPr>
        </p:nvSpPr>
        <p:spPr>
          <a:xfrm>
            <a:off x="1811209" y="3627037"/>
            <a:ext cx="251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Problems that we faced</a:t>
            </a:r>
            <a:endParaRPr sz="1600" dirty="0"/>
          </a:p>
        </p:txBody>
      </p:sp>
      <p:sp>
        <p:nvSpPr>
          <p:cNvPr id="271" name="Google Shape;271;p33"/>
          <p:cNvSpPr txBox="1">
            <a:spLocks noGrp="1"/>
          </p:cNvSpPr>
          <p:nvPr>
            <p:ph type="title" idx="13"/>
          </p:nvPr>
        </p:nvSpPr>
        <p:spPr>
          <a:xfrm>
            <a:off x="2302991" y="3085020"/>
            <a:ext cx="19365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title" idx="14"/>
          </p:nvPr>
        </p:nvSpPr>
        <p:spPr>
          <a:xfrm>
            <a:off x="6075341" y="1943085"/>
            <a:ext cx="251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System structure</a:t>
            </a:r>
            <a:endParaRPr sz="1600" dirty="0"/>
          </a:p>
        </p:txBody>
      </p:sp>
      <p:sp>
        <p:nvSpPr>
          <p:cNvPr id="274" name="Google Shape;274;p33"/>
          <p:cNvSpPr txBox="1">
            <a:spLocks noGrp="1"/>
          </p:cNvSpPr>
          <p:nvPr>
            <p:ph type="title" idx="16"/>
          </p:nvPr>
        </p:nvSpPr>
        <p:spPr>
          <a:xfrm>
            <a:off x="4904286" y="3085020"/>
            <a:ext cx="19368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title" idx="17"/>
          </p:nvPr>
        </p:nvSpPr>
        <p:spPr>
          <a:xfrm>
            <a:off x="4817891" y="3627037"/>
            <a:ext cx="251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System Development</a:t>
            </a:r>
            <a:endParaRPr sz="1600" dirty="0"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418093-86DB-4202-872C-F3767EAA979E}"/>
              </a:ext>
            </a:extLst>
          </p:cNvPr>
          <p:cNvSpPr txBox="1"/>
          <p:nvPr/>
        </p:nvSpPr>
        <p:spPr>
          <a:xfrm>
            <a:off x="3791861" y="1600210"/>
            <a:ext cx="4753428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Amount of dataset was (10000) cases From Kaggle.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use 70% from whole dataset for training &amp; </a:t>
            </a:r>
            <a:r>
              <a:rPr lang="en-US" dirty="0"/>
              <a:t>30</a:t>
            </a:r>
            <a:r>
              <a:rPr lang="en-US" sz="1400" dirty="0"/>
              <a:t>% for validation.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get accuracy validation(86%) and accuracy Training (94%).</a:t>
            </a:r>
          </a:p>
          <a:p>
            <a:pPr algn="just">
              <a:lnSpc>
                <a:spcPct val="150000"/>
              </a:lnSpc>
            </a:pPr>
            <a:endParaRPr lang="en-US" sz="1400" dirty="0"/>
          </a:p>
          <a:p>
            <a:pPr algn="just">
              <a:lnSpc>
                <a:spcPct val="150000"/>
              </a:lnSpc>
            </a:pPr>
            <a:endParaRPr lang="ar-EG" sz="1400" dirty="0"/>
          </a:p>
          <a:p>
            <a:pPr algn="just">
              <a:lnSpc>
                <a:spcPct val="150000"/>
              </a:lnSpc>
            </a:pPr>
            <a:endParaRPr lang="ar-EG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D8B6A-B929-4D61-85BF-DAC658D65A87}"/>
              </a:ext>
            </a:extLst>
          </p:cNvPr>
          <p:cNvSpPr txBox="1"/>
          <p:nvPr/>
        </p:nvSpPr>
        <p:spPr>
          <a:xfrm>
            <a:off x="2616200" y="449942"/>
            <a:ext cx="391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M Serif Display" panose="020B0604020202020204" charset="0"/>
              </a:rPr>
              <a:t>Deep Learning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BE7151F-4F39-45A3-AB19-D62AEB09B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47" r="54762"/>
          <a:stretch/>
        </p:blipFill>
        <p:spPr>
          <a:xfrm>
            <a:off x="174172" y="1600210"/>
            <a:ext cx="3617689" cy="3093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392232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B35FE2-FE2E-4109-9EE2-7288E4F27749}"/>
              </a:ext>
            </a:extLst>
          </p:cNvPr>
          <p:cNvSpPr txBox="1"/>
          <p:nvPr/>
        </p:nvSpPr>
        <p:spPr>
          <a:xfrm>
            <a:off x="3258020" y="319314"/>
            <a:ext cx="58859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DM Serif Display" panose="020B0604020202020204" charset="0"/>
              </a:rPr>
              <a:t>Import Chest X-ray from firebase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D0945-9FDC-4477-B3B0-5F2CF6F5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69" y="2299312"/>
            <a:ext cx="6092704" cy="544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6571632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5046A-04ED-4644-9BCA-899FA09B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140" y="313501"/>
            <a:ext cx="7717500" cy="572700"/>
          </a:xfrm>
        </p:spPr>
        <p:txBody>
          <a:bodyPr/>
          <a:lstStyle/>
          <a:p>
            <a:r>
              <a:rPr lang="en-US" sz="3200" dirty="0"/>
              <a:t>Build CNN model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8E3827-5D68-42BA-BD5D-B395A9696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76"/>
          <a:stretch/>
        </p:blipFill>
        <p:spPr>
          <a:xfrm>
            <a:off x="1157113" y="1204686"/>
            <a:ext cx="7789621" cy="3615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2493775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00" y="2783787"/>
            <a:ext cx="5616600" cy="620954"/>
          </a:xfrm>
        </p:spPr>
        <p:txBody>
          <a:bodyPr/>
          <a:lstStyle/>
          <a:p>
            <a:r>
              <a:rPr lang="en-US" sz="5200" dirty="0"/>
              <a:t>Machine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175608073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AB309-3D4B-4B52-9D86-354166C23CFE}"/>
              </a:ext>
            </a:extLst>
          </p:cNvPr>
          <p:cNvSpPr txBox="1"/>
          <p:nvPr/>
        </p:nvSpPr>
        <p:spPr>
          <a:xfrm>
            <a:off x="4572000" y="545249"/>
            <a:ext cx="391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M Serif Display" panose="020B0604020202020204" charset="0"/>
              </a:rPr>
              <a:t>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59D70-DEF8-45A2-A10E-82EC4A696BED}"/>
              </a:ext>
            </a:extLst>
          </p:cNvPr>
          <p:cNvSpPr txBox="1"/>
          <p:nvPr/>
        </p:nvSpPr>
        <p:spPr>
          <a:xfrm>
            <a:off x="1734459" y="1563160"/>
            <a:ext cx="5123542" cy="2632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Operate on the laboratory findings to make classification model.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 this  Classification is binary.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model use SVM Model.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We use SVM Model from Sky-learn Library 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074" name="Picture 2" descr="Ai Machine Learning Icon Transparent PNG - 600x400 - Free Download on  NicePNG">
            <a:extLst>
              <a:ext uri="{FF2B5EF4-FFF2-40B4-BE49-F238E27FC236}">
                <a16:creationId xmlns:a16="http://schemas.microsoft.com/office/drawing/2014/main" id="{3832FD55-3906-4395-88F6-414BF99B0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0" t="7319" r="15998" b="6889"/>
          <a:stretch/>
        </p:blipFill>
        <p:spPr bwMode="auto">
          <a:xfrm>
            <a:off x="6647544" y="2173304"/>
            <a:ext cx="2496456" cy="24249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97968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418093-86DB-4202-872C-F3767EAA979E}"/>
              </a:ext>
            </a:extLst>
          </p:cNvPr>
          <p:cNvSpPr txBox="1"/>
          <p:nvPr/>
        </p:nvSpPr>
        <p:spPr>
          <a:xfrm>
            <a:off x="2826657" y="1252895"/>
            <a:ext cx="4753428" cy="2637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Amount of dataset was (1500) cases From GitHub.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use 72% from whole dataset for training &amp; 28% for validation.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get accuracy validation(84%) and accuracy Training (89%).</a:t>
            </a:r>
          </a:p>
          <a:p>
            <a:pPr algn="just">
              <a:lnSpc>
                <a:spcPct val="150000"/>
              </a:lnSpc>
            </a:pPr>
            <a:endParaRPr lang="ar-EG" sz="1400" dirty="0"/>
          </a:p>
          <a:p>
            <a:pPr algn="just">
              <a:lnSpc>
                <a:spcPct val="150000"/>
              </a:lnSpc>
            </a:pPr>
            <a:endParaRPr lang="ar-EG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D8B6A-B929-4D61-85BF-DAC658D65A87}"/>
              </a:ext>
            </a:extLst>
          </p:cNvPr>
          <p:cNvSpPr txBox="1"/>
          <p:nvPr/>
        </p:nvSpPr>
        <p:spPr>
          <a:xfrm>
            <a:off x="2434771" y="456755"/>
            <a:ext cx="391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M Serif Display" panose="020B0604020202020204" charset="0"/>
              </a:rPr>
              <a:t>Machine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C7C6B8-5556-49DE-B372-5F04814D5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412"/>
          <a:stretch/>
        </p:blipFill>
        <p:spPr>
          <a:xfrm>
            <a:off x="297543" y="3481945"/>
            <a:ext cx="8548914" cy="13533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77854364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4A1BD9D-7C3B-4193-A6C7-70513FE4E177}"/>
              </a:ext>
            </a:extLst>
          </p:cNvPr>
          <p:cNvSpPr txBox="1"/>
          <p:nvPr/>
        </p:nvSpPr>
        <p:spPr>
          <a:xfrm>
            <a:off x="1480458" y="348342"/>
            <a:ext cx="73732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M Serif Display" panose="020B0604020202020204" charset="0"/>
              </a:rPr>
              <a:t>Import laboratory findings from firebase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508C3B-ED74-4A0D-AA89-C19CB330B8F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13"/>
          <a:stretch/>
        </p:blipFill>
        <p:spPr>
          <a:xfrm>
            <a:off x="636815" y="1599293"/>
            <a:ext cx="7870370" cy="217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728539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83C08-5D72-4844-A41F-B1CF2DF88CEE}"/>
              </a:ext>
            </a:extLst>
          </p:cNvPr>
          <p:cNvSpPr txBox="1"/>
          <p:nvPr/>
        </p:nvSpPr>
        <p:spPr>
          <a:xfrm>
            <a:off x="5580743" y="513769"/>
            <a:ext cx="2750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DM Serif Display" panose="020B0604020202020204" charset="0"/>
              </a:rPr>
              <a:t>SVM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08255-16B2-4B2F-BED2-3949E107BC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39" y="1965325"/>
            <a:ext cx="6209665" cy="1009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450583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E469-3ABA-489F-8DD4-DF34EB3A5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47065"/>
            <a:ext cx="7717500" cy="572700"/>
          </a:xfrm>
        </p:spPr>
        <p:txBody>
          <a:bodyPr/>
          <a:lstStyle/>
          <a:p>
            <a:r>
              <a:rPr lang="en-US" sz="3200" dirty="0"/>
              <a:t>Model result</a:t>
            </a:r>
          </a:p>
        </p:txBody>
      </p:sp>
      <p:pic>
        <p:nvPicPr>
          <p:cNvPr id="3" name="Picture 2" descr="Screen Clipping">
            <a:extLst>
              <a:ext uri="{FF2B5EF4-FFF2-40B4-BE49-F238E27FC236}">
                <a16:creationId xmlns:a16="http://schemas.microsoft.com/office/drawing/2014/main" id="{F1F83917-B41E-4C73-B160-786B8870D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8" y="1112200"/>
            <a:ext cx="7995722" cy="3784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090227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00" y="2696702"/>
            <a:ext cx="5616600" cy="562896"/>
          </a:xfrm>
        </p:spPr>
        <p:txBody>
          <a:bodyPr/>
          <a:lstStyle/>
          <a:p>
            <a:r>
              <a:rPr lang="en-US" sz="5200" dirty="0"/>
              <a:t>Desktop Application</a:t>
            </a:r>
          </a:p>
        </p:txBody>
      </p:sp>
    </p:spTree>
    <p:extLst>
      <p:ext uri="{BB962C8B-B14F-4D97-AF65-F5344CB8AC3E}">
        <p14:creationId xmlns:p14="http://schemas.microsoft.com/office/powerpoint/2010/main" val="340874912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>
            <a:spLocks noGrp="1"/>
          </p:cNvSpPr>
          <p:nvPr>
            <p:ph type="title"/>
          </p:nvPr>
        </p:nvSpPr>
        <p:spPr>
          <a:xfrm>
            <a:off x="2683650" y="1704813"/>
            <a:ext cx="3776700" cy="6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1"/>
          </p:nvPr>
        </p:nvSpPr>
        <p:spPr>
          <a:xfrm>
            <a:off x="2683500" y="2353900"/>
            <a:ext cx="4015012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ts val="1950"/>
              </a:lnSpc>
              <a:spcBef>
                <a:spcPts val="0"/>
              </a:spcBef>
              <a:spcAft>
                <a:spcPts val="1875"/>
              </a:spcAft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Covid-19 is an ambiguous disease which threat all the world so in our system we tried to diagnoses Covid-19 in easy way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4029C8-355C-4812-A85B-452C303196A0}"/>
              </a:ext>
            </a:extLst>
          </p:cNvPr>
          <p:cNvSpPr/>
          <p:nvPr/>
        </p:nvSpPr>
        <p:spPr>
          <a:xfrm>
            <a:off x="2795039" y="1652709"/>
            <a:ext cx="4572000" cy="23544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Helping the doctor access the patient’s data recorded through android app.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Ensuring the possibility of infection by the disease or not.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Saving time and protecting him from infection by contacting with suspected people.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Sending an appropriate interpretation for all cases.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93391-A594-4D10-9461-1DF11C1CA309}"/>
              </a:ext>
            </a:extLst>
          </p:cNvPr>
          <p:cNvSpPr txBox="1"/>
          <p:nvPr/>
        </p:nvSpPr>
        <p:spPr>
          <a:xfrm>
            <a:off x="2376714" y="390397"/>
            <a:ext cx="58819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M Serif Display" panose="020B0604020202020204" charset="0"/>
              </a:rPr>
              <a:t>Our Desktop app responsible for</a:t>
            </a:r>
          </a:p>
        </p:txBody>
      </p:sp>
      <p:pic>
        <p:nvPicPr>
          <p:cNvPr id="1028" name="Picture 4" descr="Desktop Application Development Company | Softxpert">
            <a:extLst>
              <a:ext uri="{FF2B5EF4-FFF2-40B4-BE49-F238E27FC236}">
                <a16:creationId xmlns:a16="http://schemas.microsoft.com/office/drawing/2014/main" id="{A046DF59-ECA2-47A4-B178-14E9147EF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0375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524343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13250" y="412179"/>
            <a:ext cx="7717500" cy="572700"/>
          </a:xfrm>
        </p:spPr>
        <p:txBody>
          <a:bodyPr/>
          <a:lstStyle/>
          <a:p>
            <a:r>
              <a:rPr lang="en-US" sz="3200" dirty="0">
                <a:solidFill>
                  <a:srgbClr val="202122"/>
                </a:solidFill>
                <a:latin typeface="DM Serif Display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Desktop application</a:t>
            </a:r>
            <a:endParaRPr lang="en-US" sz="3200" dirty="0">
              <a:latin typeface="DM Serif Display" panose="020B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9134" y="1448365"/>
            <a:ext cx="6203364" cy="2868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design of the desktop application is implemented using Qt5 designer by drag &amp; drop items of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When using PyCharm interpreter to open Qt form it opens as XML code, then converts XML to python language by using tool (PYUIC5) 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41254EA-513E-4FA7-9B6B-7825B55B8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741" y="1811073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71435760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639246">
            <a:off x="941800" y="2746450"/>
            <a:ext cx="1733751" cy="39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BB955F-3CE5-430D-808C-C4143F3FB116}"/>
              </a:ext>
            </a:extLst>
          </p:cNvPr>
          <p:cNvSpPr txBox="1"/>
          <p:nvPr/>
        </p:nvSpPr>
        <p:spPr>
          <a:xfrm>
            <a:off x="2438821" y="352748"/>
            <a:ext cx="60084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02122"/>
                </a:solidFill>
                <a:effectLst/>
                <a:latin typeface="DM Serif Display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How Doctors apply to Desktop application?</a:t>
            </a:r>
            <a:endParaRPr lang="en-US" sz="3200" dirty="0">
              <a:latin typeface="DM Serif Display" panose="020B0604020202020204" charset="0"/>
            </a:endParaRPr>
          </a:p>
        </p:txBody>
      </p:sp>
      <p:pic>
        <p:nvPicPr>
          <p:cNvPr id="6" name="Picture 5" descr="Screen Clipping">
            <a:extLst>
              <a:ext uri="{FF2B5EF4-FFF2-40B4-BE49-F238E27FC236}">
                <a16:creationId xmlns:a16="http://schemas.microsoft.com/office/drawing/2014/main" id="{4297494F-08C0-46E8-B4BD-E1A0CD33F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21" y="1429966"/>
            <a:ext cx="5584371" cy="344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40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639246">
            <a:off x="941800" y="2746450"/>
            <a:ext cx="1733751" cy="39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BB955F-3CE5-430D-808C-C4143F3FB116}"/>
              </a:ext>
            </a:extLst>
          </p:cNvPr>
          <p:cNvSpPr txBox="1"/>
          <p:nvPr/>
        </p:nvSpPr>
        <p:spPr>
          <a:xfrm>
            <a:off x="2322770" y="294563"/>
            <a:ext cx="59068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02122"/>
                </a:solidFill>
                <a:effectLst/>
                <a:latin typeface="DM Serif Display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How Doctors apply to Desktop application?</a:t>
            </a:r>
            <a:endParaRPr lang="en-US" sz="3200" dirty="0">
              <a:latin typeface="DM Serif Display" panose="020B0604020202020204" charset="0"/>
            </a:endParaRP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53D656F2-F3BA-4A0C-ADAD-B53A0FCBD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908" y="1456174"/>
            <a:ext cx="3787835" cy="339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91405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852C2-10B0-49ED-B324-2BB48B66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79843"/>
            <a:ext cx="7717500" cy="572700"/>
          </a:xfrm>
        </p:spPr>
        <p:txBody>
          <a:bodyPr/>
          <a:lstStyle/>
          <a:p>
            <a:r>
              <a:rPr lang="en-US" sz="3200" dirty="0"/>
              <a:t>Connect Desktop App with Firebase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4762B2-14D3-459A-9C15-1CCB9D59B7A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21"/>
          <a:stretch/>
        </p:blipFill>
        <p:spPr>
          <a:xfrm>
            <a:off x="713250" y="1538514"/>
            <a:ext cx="7980451" cy="2430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47032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911A0-80BF-4C0A-9FC9-49BD33072CF2}"/>
              </a:ext>
            </a:extLst>
          </p:cNvPr>
          <p:cNvSpPr txBox="1"/>
          <p:nvPr/>
        </p:nvSpPr>
        <p:spPr>
          <a:xfrm>
            <a:off x="3828362" y="363904"/>
            <a:ext cx="51228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DM Serif Display" panose="020B0604020202020204" charset="0"/>
                <a:cs typeface="DaunPenh" panose="020B0604020202020204" pitchFamily="2" charset="0"/>
              </a:rPr>
              <a:t>Connect Desktop App with Firebase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12FB789-659C-4625-8907-E349A6EF7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214" y="1729794"/>
            <a:ext cx="4779572" cy="2363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07362263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852C2-10B0-49ED-B324-2BB48B66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79843"/>
            <a:ext cx="7717500" cy="572700"/>
          </a:xfrm>
        </p:spPr>
        <p:txBody>
          <a:bodyPr/>
          <a:lstStyle/>
          <a:p>
            <a:r>
              <a:rPr lang="en-US" sz="3200" dirty="0"/>
              <a:t>Connect Desktop App with Firebase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99919-1CE8-4988-8DDB-12D86B231A5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541"/>
          <a:stretch/>
        </p:blipFill>
        <p:spPr>
          <a:xfrm>
            <a:off x="273318" y="2846609"/>
            <a:ext cx="8597364" cy="687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2EBCA-4446-4DB5-AE33-F7F207C776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18" y="1129436"/>
            <a:ext cx="8597364" cy="1442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7DAA6E-BCCA-4A64-B25E-EEC59FA7669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41"/>
          <a:stretch/>
        </p:blipFill>
        <p:spPr>
          <a:xfrm>
            <a:off x="273318" y="3809040"/>
            <a:ext cx="8597364" cy="610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9857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852C2-10B0-49ED-B324-2BB48B66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98403"/>
            <a:ext cx="7717500" cy="572700"/>
          </a:xfrm>
        </p:spPr>
        <p:txBody>
          <a:bodyPr/>
          <a:lstStyle/>
          <a:p>
            <a:r>
              <a:rPr lang="en-US" sz="3200" dirty="0"/>
              <a:t>Connect Desktop App with Firebase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B2E80-EB15-4CD7-84B9-0A1D6A6CDC3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83"/>
          <a:stretch/>
        </p:blipFill>
        <p:spPr>
          <a:xfrm>
            <a:off x="1232603" y="1640993"/>
            <a:ext cx="7198146" cy="710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3BAE64-B70D-4037-A982-D1E6AAE324C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973"/>
          <a:stretch/>
        </p:blipFill>
        <p:spPr>
          <a:xfrm>
            <a:off x="1232603" y="2589208"/>
            <a:ext cx="7198146" cy="10420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8D929-5323-4A52-8955-D2E397227D9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98"/>
          <a:stretch/>
        </p:blipFill>
        <p:spPr>
          <a:xfrm>
            <a:off x="1232602" y="3863791"/>
            <a:ext cx="7198147" cy="10420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23981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E6BB03-80E0-4C2A-8CB6-32B4E99CBF02}"/>
              </a:ext>
            </a:extLst>
          </p:cNvPr>
          <p:cNvSpPr txBox="1"/>
          <p:nvPr/>
        </p:nvSpPr>
        <p:spPr>
          <a:xfrm>
            <a:off x="3751244" y="385938"/>
            <a:ext cx="51228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DM Serif Display" panose="020B0604020202020204" charset="0"/>
              </a:rPr>
              <a:t>Connect Desktop App with Firebase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554299-3BEF-4AF9-9217-5685AE65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195" y="2324760"/>
            <a:ext cx="6103043" cy="4939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64114953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2640C11-D36C-4DC8-AAD7-3099DD116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50" y="626585"/>
            <a:ext cx="7717500" cy="572700"/>
          </a:xfrm>
        </p:spPr>
        <p:txBody>
          <a:bodyPr/>
          <a:lstStyle/>
          <a:p>
            <a:pPr algn="ctr"/>
            <a:r>
              <a:rPr lang="en-US" sz="3200" dirty="0"/>
              <a:t>Connect Desktop App with Firebase</a:t>
            </a:r>
          </a:p>
        </p:txBody>
      </p:sp>
      <p:pic>
        <p:nvPicPr>
          <p:cNvPr id="10" name="Picture 2" descr="No description available.">
            <a:extLst>
              <a:ext uri="{FF2B5EF4-FFF2-40B4-BE49-F238E27FC236}">
                <a16:creationId xmlns:a16="http://schemas.microsoft.com/office/drawing/2014/main" id="{3A23494F-E7AE-4C88-9248-79AAC3A47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43" y="2368324"/>
            <a:ext cx="8287657" cy="11325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1858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title"/>
          </p:nvPr>
        </p:nvSpPr>
        <p:spPr>
          <a:xfrm>
            <a:off x="2166450" y="2333595"/>
            <a:ext cx="481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About Covid-19</a:t>
            </a:r>
            <a:endParaRPr sz="3200" dirty="0"/>
          </a:p>
        </p:txBody>
      </p:sp>
      <p:sp>
        <p:nvSpPr>
          <p:cNvPr id="289" name="Google Shape;289;p35"/>
          <p:cNvSpPr txBox="1">
            <a:spLocks noGrp="1"/>
          </p:cNvSpPr>
          <p:nvPr>
            <p:ph type="title" idx="2"/>
          </p:nvPr>
        </p:nvSpPr>
        <p:spPr>
          <a:xfrm>
            <a:off x="3334800" y="1247408"/>
            <a:ext cx="2474400" cy="10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title"/>
          </p:nvPr>
        </p:nvSpPr>
        <p:spPr>
          <a:xfrm>
            <a:off x="2369650" y="2388893"/>
            <a:ext cx="481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Problems that we faced</a:t>
            </a:r>
          </a:p>
        </p:txBody>
      </p:sp>
      <p:sp>
        <p:nvSpPr>
          <p:cNvPr id="289" name="Google Shape;289;p35"/>
          <p:cNvSpPr txBox="1">
            <a:spLocks noGrp="1"/>
          </p:cNvSpPr>
          <p:nvPr>
            <p:ph type="title" idx="2"/>
          </p:nvPr>
        </p:nvSpPr>
        <p:spPr>
          <a:xfrm>
            <a:off x="3334800" y="1247408"/>
            <a:ext cx="2474400" cy="10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8482849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3"/>
          <p:cNvSpPr/>
          <p:nvPr/>
        </p:nvSpPr>
        <p:spPr>
          <a:xfrm>
            <a:off x="3240475" y="1930596"/>
            <a:ext cx="2655858" cy="2519423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53"/>
          <p:cNvSpPr/>
          <p:nvPr/>
        </p:nvSpPr>
        <p:spPr>
          <a:xfrm>
            <a:off x="3811836" y="1462324"/>
            <a:ext cx="1408745" cy="10451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3"/>
          <p:cNvSpPr txBox="1">
            <a:spLocks noGrp="1"/>
          </p:cNvSpPr>
          <p:nvPr>
            <p:ph type="title"/>
          </p:nvPr>
        </p:nvSpPr>
        <p:spPr>
          <a:xfrm>
            <a:off x="709654" y="3460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02122"/>
                </a:solidFill>
                <a:effectLst/>
                <a:latin typeface="DM Serif Display" panose="020B0604020202020204" charset="0"/>
                <a:ea typeface="Calibri" panose="020F0502020204030204" pitchFamily="34" charset="0"/>
              </a:rPr>
              <a:t>The problems that we faced.</a:t>
            </a:r>
            <a:endParaRPr lang="en-US" sz="4400" dirty="0">
              <a:latin typeface="DM Serif Display" panose="020B060402020202020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0140941-0560-4384-AF0B-C300B684A6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502" y="1630470"/>
            <a:ext cx="1304354" cy="8985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298EE9D-9907-4903-B29F-819F460892BE}"/>
              </a:ext>
            </a:extLst>
          </p:cNvPr>
          <p:cNvSpPr txBox="1"/>
          <p:nvPr/>
        </p:nvSpPr>
        <p:spPr>
          <a:xfrm>
            <a:off x="2354855" y="1213518"/>
            <a:ext cx="46078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difficult access to previous patient’s dataset. </a:t>
            </a:r>
            <a:endParaRPr lang="en-US" sz="1600" dirty="0"/>
          </a:p>
        </p:txBody>
      </p:sp>
      <p:sp>
        <p:nvSpPr>
          <p:cNvPr id="49" name="Google Shape;624;p53">
            <a:extLst>
              <a:ext uri="{FF2B5EF4-FFF2-40B4-BE49-F238E27FC236}">
                <a16:creationId xmlns:a16="http://schemas.microsoft.com/office/drawing/2014/main" id="{BD169446-634A-4966-933A-35D2419B6528}"/>
              </a:ext>
            </a:extLst>
          </p:cNvPr>
          <p:cNvSpPr/>
          <p:nvPr/>
        </p:nvSpPr>
        <p:spPr>
          <a:xfrm>
            <a:off x="3916227" y="3783440"/>
            <a:ext cx="1408746" cy="10451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3071CCA-3B6F-4CEB-B018-6FA57042D2D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391" y="3820448"/>
            <a:ext cx="1218190" cy="911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2" name="Google Shape;624;p53">
            <a:extLst>
              <a:ext uri="{FF2B5EF4-FFF2-40B4-BE49-F238E27FC236}">
                <a16:creationId xmlns:a16="http://schemas.microsoft.com/office/drawing/2014/main" id="{D2DEB50D-42CE-4D97-A493-54D3DF963650}"/>
              </a:ext>
            </a:extLst>
          </p:cNvPr>
          <p:cNvSpPr/>
          <p:nvPr/>
        </p:nvSpPr>
        <p:spPr>
          <a:xfrm>
            <a:off x="2536102" y="2729685"/>
            <a:ext cx="1408745" cy="10451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624;p53">
            <a:extLst>
              <a:ext uri="{FF2B5EF4-FFF2-40B4-BE49-F238E27FC236}">
                <a16:creationId xmlns:a16="http://schemas.microsoft.com/office/drawing/2014/main" id="{F26DB962-3231-4D12-86E1-68E8BB686CDE}"/>
              </a:ext>
            </a:extLst>
          </p:cNvPr>
          <p:cNvSpPr/>
          <p:nvPr/>
        </p:nvSpPr>
        <p:spPr>
          <a:xfrm>
            <a:off x="5208856" y="2625246"/>
            <a:ext cx="1408745" cy="104510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F806056-B3C5-4857-9B82-400E63B59A1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91" y="2807553"/>
            <a:ext cx="1163145" cy="8621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FB2DA92-2BFA-4AF0-ADB5-9BF402B1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43" y="2675952"/>
            <a:ext cx="1218190" cy="8621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17C69E0-6CD5-40C0-8C7C-F808997BE73A}"/>
              </a:ext>
            </a:extLst>
          </p:cNvPr>
          <p:cNvSpPr txBox="1"/>
          <p:nvPr/>
        </p:nvSpPr>
        <p:spPr>
          <a:xfrm>
            <a:off x="6443420" y="2896183"/>
            <a:ext cx="2048236" cy="342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3"/>
            </a:pPr>
            <a:r>
              <a:rPr lang="en-US" sz="16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shortage of time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EB8C0B-E0BE-4AEC-BA23-121763583B33}"/>
              </a:ext>
            </a:extLst>
          </p:cNvPr>
          <p:cNvSpPr txBox="1"/>
          <p:nvPr/>
        </p:nvSpPr>
        <p:spPr>
          <a:xfrm>
            <a:off x="2536102" y="4740775"/>
            <a:ext cx="4266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6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Reach to efficient accuracy of the model.</a:t>
            </a:r>
            <a:endParaRPr lang="en-US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A5E2AE9-EFD8-470A-AC58-4C6D208D7699}"/>
              </a:ext>
            </a:extLst>
          </p:cNvPr>
          <p:cNvSpPr txBox="1"/>
          <p:nvPr/>
        </p:nvSpPr>
        <p:spPr>
          <a:xfrm>
            <a:off x="227556" y="2855409"/>
            <a:ext cx="2515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6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Connection between </a:t>
            </a:r>
          </a:p>
          <a:p>
            <a:r>
              <a:rPr lang="en-US" sz="16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      several platforms.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79195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5" grpId="0"/>
      <p:bldP spid="57" grpId="0"/>
      <p:bldP spid="5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title"/>
          </p:nvPr>
        </p:nvSpPr>
        <p:spPr>
          <a:xfrm>
            <a:off x="2166450" y="2333595"/>
            <a:ext cx="481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System Development</a:t>
            </a:r>
            <a:endParaRPr sz="3200" dirty="0"/>
          </a:p>
        </p:txBody>
      </p:sp>
      <p:sp>
        <p:nvSpPr>
          <p:cNvPr id="289" name="Google Shape;289;p35"/>
          <p:cNvSpPr txBox="1">
            <a:spLocks noGrp="1"/>
          </p:cNvSpPr>
          <p:nvPr>
            <p:ph type="title" idx="2"/>
          </p:nvPr>
        </p:nvSpPr>
        <p:spPr>
          <a:xfrm>
            <a:off x="3334800" y="1247408"/>
            <a:ext cx="2474400" cy="10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135446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subTitle" idx="1"/>
          </p:nvPr>
        </p:nvSpPr>
        <p:spPr>
          <a:xfrm>
            <a:off x="1624450" y="1966972"/>
            <a:ext cx="26940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Make an electronic payment system.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51" name="Google Shape;351;p39"/>
          <p:cNvSpPr txBox="1">
            <a:spLocks noGrp="1"/>
          </p:cNvSpPr>
          <p:nvPr>
            <p:ph type="title" idx="2"/>
          </p:nvPr>
        </p:nvSpPr>
        <p:spPr>
          <a:xfrm>
            <a:off x="713250" y="6288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System Development</a:t>
            </a:r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4"/>
          </p:nvPr>
        </p:nvSpPr>
        <p:spPr>
          <a:xfrm>
            <a:off x="4908732" y="2000912"/>
            <a:ext cx="26940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4"/>
            </a:pP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Add chat connect between doctor and patient.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55" name="Google Shape;355;p39"/>
          <p:cNvSpPr txBox="1">
            <a:spLocks noGrp="1"/>
          </p:cNvSpPr>
          <p:nvPr>
            <p:ph type="subTitle" idx="6"/>
          </p:nvPr>
        </p:nvSpPr>
        <p:spPr>
          <a:xfrm>
            <a:off x="1693416" y="3054388"/>
            <a:ext cx="2947550" cy="2089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</a:pP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new patient’s data as extra dataset.</a:t>
            </a: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Increase dataset and edit model based on it for more accuracy.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57" name="Google Shape;357;p39"/>
          <p:cNvSpPr txBox="1">
            <a:spLocks noGrp="1"/>
          </p:cNvSpPr>
          <p:nvPr>
            <p:ph type="subTitle" idx="8"/>
          </p:nvPr>
        </p:nvSpPr>
        <p:spPr>
          <a:xfrm>
            <a:off x="4825389" y="3069737"/>
            <a:ext cx="2694000" cy="1978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5"/>
            </a:pP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Connect our system to full system of all medical plans to use patient’s data for helping in diseases and  other medical diagnoses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7297BCA-F0C8-48E4-98FF-10B0DB6A2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41" y="2061081"/>
            <a:ext cx="946060" cy="5299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56E79AE9-8C92-4897-81D0-1E02D18CF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41" y="3356417"/>
            <a:ext cx="946060" cy="6394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D1657F4-1C26-41C2-BAA0-39BA036FF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915" y="2052724"/>
            <a:ext cx="909244" cy="7816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624AF2D-35B0-4126-880F-D1E0EC540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732" y="3356416"/>
            <a:ext cx="1075609" cy="6394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DE46D9-A400-4837-B454-E774A9474F74}"/>
              </a:ext>
            </a:extLst>
          </p:cNvPr>
          <p:cNvSpPr txBox="1"/>
          <p:nvPr/>
        </p:nvSpPr>
        <p:spPr>
          <a:xfrm>
            <a:off x="1838848" y="2662813"/>
            <a:ext cx="2803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build="p"/>
      <p:bldP spid="353" grpId="0" build="p"/>
      <p:bldP spid="355" grpId="0" build="p"/>
      <p:bldP spid="35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548364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title"/>
          </p:nvPr>
        </p:nvSpPr>
        <p:spPr>
          <a:xfrm>
            <a:off x="2166450" y="2150850"/>
            <a:ext cx="481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/>
              <a:t>Thanks</a:t>
            </a:r>
            <a:endParaRPr sz="5200" dirty="0"/>
          </a:p>
        </p:txBody>
      </p:sp>
    </p:spTree>
    <p:extLst>
      <p:ext uri="{BB962C8B-B14F-4D97-AF65-F5344CB8AC3E}">
        <p14:creationId xmlns:p14="http://schemas.microsoft.com/office/powerpoint/2010/main" val="331460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 idx="2"/>
          </p:nvPr>
        </p:nvSpPr>
        <p:spPr>
          <a:xfrm>
            <a:off x="713250" y="74151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What is Covid-19 ?</a:t>
            </a:r>
            <a:endParaRPr sz="32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1FCA537-233C-4FB6-A1EE-283E487B8C3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54"/>
          <a:stretch/>
        </p:blipFill>
        <p:spPr bwMode="auto">
          <a:xfrm>
            <a:off x="6964327" y="1956391"/>
            <a:ext cx="1382232" cy="1355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F314E1F-2060-4293-87A8-6B2191F168F9}"/>
              </a:ext>
            </a:extLst>
          </p:cNvPr>
          <p:cNvSpPr txBox="1"/>
          <p:nvPr/>
        </p:nvSpPr>
        <p:spPr>
          <a:xfrm>
            <a:off x="468701" y="1956391"/>
            <a:ext cx="5582092" cy="2095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ts val="1950"/>
              </a:lnSpc>
              <a:spcBef>
                <a:spcPts val="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Coronavirus disease 2019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COVID-19</a:t>
            </a:r>
            <a:r>
              <a:rPr lang="ar-S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231F20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 is new strain of coronavirus which called severe acute respiratory syndrome coronavirus 2 (SARS-CoV-2). </a:t>
            </a:r>
          </a:p>
          <a:p>
            <a:pPr marL="285750" indent="-285750" algn="just">
              <a:lnSpc>
                <a:spcPts val="1950"/>
              </a:lnSpc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31F2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is a group of viruses that can cause disease in both animals and humans.</a:t>
            </a:r>
          </a:p>
          <a:p>
            <a:pPr marL="285750" marR="0" indent="-285750" algn="just">
              <a:lnSpc>
                <a:spcPts val="1950"/>
              </a:lnSpc>
              <a:spcBef>
                <a:spcPts val="0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231F2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rgbClr val="231F20"/>
                </a:solidFill>
                <a:effectLst/>
                <a:latin typeface="DM Serif Display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What caused coronavirus?</a:t>
            </a:r>
            <a:endParaRPr lang="en-US" sz="3200" dirty="0">
              <a:effectLst/>
              <a:latin typeface="DM Serif Display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24" name="Google Shape;324;p37"/>
          <p:cNvCxnSpPr>
            <a:stCxn id="325" idx="4"/>
            <a:endCxn id="326" idx="0"/>
          </p:cNvCxnSpPr>
          <p:nvPr/>
        </p:nvCxnSpPr>
        <p:spPr>
          <a:xfrm>
            <a:off x="4931725" y="1628265"/>
            <a:ext cx="0" cy="207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37"/>
          <p:cNvSpPr/>
          <p:nvPr/>
        </p:nvSpPr>
        <p:spPr>
          <a:xfrm>
            <a:off x="4848625" y="1462065"/>
            <a:ext cx="166200" cy="166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7"/>
          <p:cNvSpPr txBox="1"/>
          <p:nvPr/>
        </p:nvSpPr>
        <p:spPr>
          <a:xfrm>
            <a:off x="5222312" y="1112200"/>
            <a:ext cx="3208413" cy="279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>
              <a:lnSpc>
                <a:spcPts val="1950"/>
              </a:lnSpc>
              <a:spcBef>
                <a:spcPts val="1875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31F2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Coronaviruses are common in certain species of animals, such as cattle and camels.</a:t>
            </a:r>
          </a:p>
          <a:p>
            <a:pPr marL="285750" marR="0" indent="-285750">
              <a:lnSpc>
                <a:spcPts val="1950"/>
              </a:lnSpc>
              <a:spcBef>
                <a:spcPts val="1875"/>
              </a:spcBef>
              <a:spcAft>
                <a:spcPts val="187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31F2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Although the transmission of coronaviruses from animals to humans is rare, this new strain likely came from bats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26" name="Google Shape;326;p37"/>
          <p:cNvSpPr/>
          <p:nvPr/>
        </p:nvSpPr>
        <p:spPr>
          <a:xfrm>
            <a:off x="4848625" y="3699717"/>
            <a:ext cx="166200" cy="166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Picture 19" descr="خبر مرعب.. &amp;quot;كورونا&amp;quot; جديدة في الخفافيش قد تصيب البشر">
            <a:extLst>
              <a:ext uri="{FF2B5EF4-FFF2-40B4-BE49-F238E27FC236}">
                <a16:creationId xmlns:a16="http://schemas.microsoft.com/office/drawing/2014/main" id="{7864FC91-5B2E-463B-9F31-68F5A7BF974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92" y="1628265"/>
            <a:ext cx="2582782" cy="17466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5115212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"/>
          <p:cNvSpPr txBox="1">
            <a:spLocks noGrp="1"/>
          </p:cNvSpPr>
          <p:nvPr>
            <p:ph type="title"/>
          </p:nvPr>
        </p:nvSpPr>
        <p:spPr>
          <a:xfrm>
            <a:off x="713225" y="537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rgbClr val="231F20"/>
                </a:solidFill>
                <a:effectLst/>
                <a:latin typeface="DM Serif Display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it spreads</a:t>
            </a:r>
            <a:br>
              <a:rPr lang="en-US" sz="3200" dirty="0">
                <a:solidFill>
                  <a:srgbClr val="2F5496"/>
                </a:solidFill>
                <a:effectLst/>
                <a:latin typeface="DM Serif Display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sz="4400" dirty="0">
              <a:latin typeface="DM Serif Display" panose="020B0604020202020204" charset="0"/>
            </a:endParaRPr>
          </a:p>
        </p:txBody>
      </p:sp>
      <p:sp>
        <p:nvSpPr>
          <p:cNvPr id="445" name="Google Shape;445;p44"/>
          <p:cNvSpPr txBox="1">
            <a:spLocks noGrp="1"/>
          </p:cNvSpPr>
          <p:nvPr>
            <p:ph type="body" idx="1"/>
          </p:nvPr>
        </p:nvSpPr>
        <p:spPr>
          <a:xfrm>
            <a:off x="713225" y="1787000"/>
            <a:ext cx="3556500" cy="3498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ts val="3150"/>
              </a:lnSpc>
              <a:spcBef>
                <a:spcPts val="3375"/>
              </a:spcBef>
              <a:spcAft>
                <a:spcPts val="1125"/>
              </a:spcAft>
            </a:pPr>
            <a:r>
              <a:rPr lang="en-US" dirty="0">
                <a:solidFill>
                  <a:srgbClr val="231F2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people with COVID-19 breathe out or cough, they expel tiny droplets that contain the virus. These droplets can enter the mouth or nose of someone without the virus, causing an infection to occur.</a:t>
            </a:r>
            <a:endParaRPr lang="en-US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body" idx="2"/>
          </p:nvPr>
        </p:nvSpPr>
        <p:spPr>
          <a:xfrm>
            <a:off x="4804117" y="2261813"/>
            <a:ext cx="3556500" cy="2349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231F20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Someone infected with the Corona virus can touch any surface and leave the virus on it for a period of time and then anyone else can touch that surface and catch the virus</a:t>
            </a:r>
          </a:p>
        </p:txBody>
      </p:sp>
      <p:pic>
        <p:nvPicPr>
          <p:cNvPr id="9" name="Picture 8" descr="إتيكيت العطس">
            <a:extLst>
              <a:ext uri="{FF2B5EF4-FFF2-40B4-BE49-F238E27FC236}">
                <a16:creationId xmlns:a16="http://schemas.microsoft.com/office/drawing/2014/main" id="{1DE54769-D5F8-4C23-B9DE-E95DA4DD7BA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83" y="822374"/>
            <a:ext cx="1980292" cy="14409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047F985-5C76-4A08-B777-70471C376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221" y="686296"/>
            <a:ext cx="1980292" cy="14409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8" name="Google Shape;588;p51"/>
          <p:cNvCxnSpPr/>
          <p:nvPr/>
        </p:nvCxnSpPr>
        <p:spPr>
          <a:xfrm>
            <a:off x="1132050" y="2823467"/>
            <a:ext cx="687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51"/>
          <p:cNvSpPr txBox="1">
            <a:spLocks noGrp="1"/>
          </p:cNvSpPr>
          <p:nvPr>
            <p:ph type="title"/>
          </p:nvPr>
        </p:nvSpPr>
        <p:spPr>
          <a:xfrm>
            <a:off x="713225" y="3373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Virus Symptoms</a:t>
            </a:r>
            <a:endParaRPr sz="3200" dirty="0"/>
          </a:p>
        </p:txBody>
      </p:sp>
      <p:sp>
        <p:nvSpPr>
          <p:cNvPr id="590" name="Google Shape;590;p51"/>
          <p:cNvSpPr/>
          <p:nvPr/>
        </p:nvSpPr>
        <p:spPr>
          <a:xfrm>
            <a:off x="1595850" y="2740359"/>
            <a:ext cx="166200" cy="166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51"/>
          <p:cNvSpPr/>
          <p:nvPr/>
        </p:nvSpPr>
        <p:spPr>
          <a:xfrm>
            <a:off x="4488900" y="2748051"/>
            <a:ext cx="166200" cy="166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1"/>
          <p:cNvSpPr/>
          <p:nvPr/>
        </p:nvSpPr>
        <p:spPr>
          <a:xfrm>
            <a:off x="7089450" y="2740359"/>
            <a:ext cx="166200" cy="166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51"/>
          <p:cNvSpPr txBox="1"/>
          <p:nvPr/>
        </p:nvSpPr>
        <p:spPr>
          <a:xfrm>
            <a:off x="713225" y="2167667"/>
            <a:ext cx="19314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DM Serif Display"/>
                <a:ea typeface="DM Serif Display"/>
                <a:cs typeface="DM Serif Display"/>
                <a:sym typeface="DM Serif Display"/>
              </a:rPr>
              <a:t>Most common</a:t>
            </a:r>
            <a:endParaRPr sz="2200" dirty="0">
              <a:solidFill>
                <a:srgbClr val="00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5" name="Google Shape;595;p51"/>
          <p:cNvSpPr txBox="1"/>
          <p:nvPr/>
        </p:nvSpPr>
        <p:spPr>
          <a:xfrm>
            <a:off x="955596" y="2987773"/>
            <a:ext cx="19314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F</a:t>
            </a:r>
            <a:r>
              <a:rPr lang="en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ever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Dry cough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tridness</a:t>
            </a:r>
            <a:endParaRPr sz="1600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96" name="Google Shape;596;p51"/>
          <p:cNvSpPr txBox="1"/>
          <p:nvPr/>
        </p:nvSpPr>
        <p:spPr>
          <a:xfrm>
            <a:off x="3606300" y="2153533"/>
            <a:ext cx="19314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</a:t>
            </a:r>
            <a:r>
              <a:rPr lang="en" sz="2200" dirty="0">
                <a:latin typeface="DM Serif Display"/>
                <a:ea typeface="DM Serif Display"/>
                <a:cs typeface="DM Serif Display"/>
                <a:sym typeface="DM Serif Display"/>
              </a:rPr>
              <a:t>ess common</a:t>
            </a:r>
            <a:endParaRPr sz="2200" dirty="0">
              <a:solidFill>
                <a:srgbClr val="00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8" name="Google Shape;598;p51"/>
          <p:cNvSpPr txBox="1"/>
          <p:nvPr/>
        </p:nvSpPr>
        <p:spPr>
          <a:xfrm>
            <a:off x="6206850" y="2176809"/>
            <a:ext cx="19314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DM Serif Display"/>
                <a:ea typeface="DM Serif Display"/>
                <a:cs typeface="DM Serif Display"/>
                <a:sym typeface="DM Serif Display"/>
              </a:rPr>
              <a:t>serious</a:t>
            </a:r>
            <a:endParaRPr sz="2200" dirty="0">
              <a:solidFill>
                <a:srgbClr val="00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6" name="Google Shape;595;p51">
            <a:extLst>
              <a:ext uri="{FF2B5EF4-FFF2-40B4-BE49-F238E27FC236}">
                <a16:creationId xmlns:a16="http://schemas.microsoft.com/office/drawing/2014/main" id="{57A08CE9-EDF4-4C5D-89DB-32454658EB7D}"/>
              </a:ext>
            </a:extLst>
          </p:cNvPr>
          <p:cNvSpPr txBox="1"/>
          <p:nvPr/>
        </p:nvSpPr>
        <p:spPr>
          <a:xfrm>
            <a:off x="3289161" y="3035320"/>
            <a:ext cx="2565678" cy="199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Aches and pains</a:t>
            </a:r>
            <a:endParaRPr lang="en" sz="1600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</a:t>
            </a:r>
            <a:r>
              <a:rPr lang="en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ore throat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D</a:t>
            </a:r>
            <a:r>
              <a:rPr lang="en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iarrhoea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</a:t>
            </a:r>
            <a:r>
              <a:rPr lang="en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onjunctivities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H</a:t>
            </a:r>
            <a:r>
              <a:rPr lang="en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eadache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L</a:t>
            </a:r>
            <a:r>
              <a:rPr lang="en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oss of teste or smell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</a:t>
            </a:r>
            <a:r>
              <a:rPr lang="en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rash on skin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600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595;p51">
            <a:extLst>
              <a:ext uri="{FF2B5EF4-FFF2-40B4-BE49-F238E27FC236}">
                <a16:creationId xmlns:a16="http://schemas.microsoft.com/office/drawing/2014/main" id="{DF9C8C19-BE5B-46B9-8308-D0BA5C4608CE}"/>
              </a:ext>
            </a:extLst>
          </p:cNvPr>
          <p:cNvSpPr txBox="1"/>
          <p:nvPr/>
        </p:nvSpPr>
        <p:spPr>
          <a:xfrm>
            <a:off x="6080550" y="2987772"/>
            <a:ext cx="2350200" cy="124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Difficulty breathing</a:t>
            </a:r>
            <a:endParaRPr lang="en" sz="1600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</a:t>
            </a:r>
            <a:r>
              <a:rPr lang="en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hest pain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Karla"/>
                <a:ea typeface="Karla"/>
                <a:cs typeface="Karla"/>
                <a:sym typeface="Karla"/>
              </a:rPr>
              <a:t>loss of speech or movement</a:t>
            </a:r>
            <a:endParaRPr sz="1600" dirty="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A1D0CA-3B2B-4679-995D-FB6726421D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809" y="1159094"/>
            <a:ext cx="3614181" cy="868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inimalist Hepatitis Clinical Case by Slidesgo">
  <a:themeElements>
    <a:clrScheme name="Simple Light">
      <a:dk1>
        <a:srgbClr val="000000"/>
      </a:dk1>
      <a:lt1>
        <a:srgbClr val="FFFFFF"/>
      </a:lt1>
      <a:dk2>
        <a:srgbClr val="06688E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3742</TotalTime>
  <Words>885</Words>
  <Application>Microsoft Office PowerPoint</Application>
  <PresentationFormat>On-screen Show (16:9)</PresentationFormat>
  <Paragraphs>142</Paragraphs>
  <Slides>55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Times New Roman</vt:lpstr>
      <vt:lpstr>Karla</vt:lpstr>
      <vt:lpstr>DM Serif Display</vt:lpstr>
      <vt:lpstr>Helvetica</vt:lpstr>
      <vt:lpstr>Arial</vt:lpstr>
      <vt:lpstr>Calibri</vt:lpstr>
      <vt:lpstr>Calibri Light</vt:lpstr>
      <vt:lpstr>Minimalist Hepatitis Clinical Case by Slidesgo</vt:lpstr>
      <vt:lpstr>Diagnosis Covid-19 System</vt:lpstr>
      <vt:lpstr>Our Team</vt:lpstr>
      <vt:lpstr>Table Of Contents</vt:lpstr>
      <vt:lpstr>Introduction</vt:lpstr>
      <vt:lpstr>About Covid-19</vt:lpstr>
      <vt:lpstr>What is Covid-19 ?</vt:lpstr>
      <vt:lpstr>What caused coronavirus?</vt:lpstr>
      <vt:lpstr>How it spreads </vt:lpstr>
      <vt:lpstr>Virus Symptoms</vt:lpstr>
      <vt:lpstr>Statistic of Virus infection rate over time</vt:lpstr>
      <vt:lpstr>Problems which inspired us  to make this project.</vt:lpstr>
      <vt:lpstr>Problems which inspired us  to make this project</vt:lpstr>
      <vt:lpstr>Problems which inspired us  to make this project</vt:lpstr>
      <vt:lpstr>Problems which inspired us  to make this project</vt:lpstr>
      <vt:lpstr>System Structure</vt:lpstr>
      <vt:lpstr>System Structure</vt:lpstr>
      <vt:lpstr>Mobile Application</vt:lpstr>
      <vt:lpstr>Mobile application</vt:lpstr>
      <vt:lpstr>PowerPoint Presentation</vt:lpstr>
      <vt:lpstr>PowerPoint Presentation</vt:lpstr>
      <vt:lpstr>How patients apply to mobile application?</vt:lpstr>
      <vt:lpstr>PowerPoint Presentation</vt:lpstr>
      <vt:lpstr>Mobile Application</vt:lpstr>
      <vt:lpstr>Create Firebase</vt:lpstr>
      <vt:lpstr>Firebase</vt:lpstr>
      <vt:lpstr>Connect Mobile application with Firebase</vt:lpstr>
      <vt:lpstr>Upload patient data from mobile App. To Firebase Realtime</vt:lpstr>
      <vt:lpstr>Deep Learning Model</vt:lpstr>
      <vt:lpstr>PowerPoint Presentation</vt:lpstr>
      <vt:lpstr>PowerPoint Presentation</vt:lpstr>
      <vt:lpstr>PowerPoint Presentation</vt:lpstr>
      <vt:lpstr>Build CNN model</vt:lpstr>
      <vt:lpstr>Machine Learning Model</vt:lpstr>
      <vt:lpstr>PowerPoint Presentation</vt:lpstr>
      <vt:lpstr>PowerPoint Presentation</vt:lpstr>
      <vt:lpstr>PowerPoint Presentation</vt:lpstr>
      <vt:lpstr>PowerPoint Presentation</vt:lpstr>
      <vt:lpstr>Model result</vt:lpstr>
      <vt:lpstr>Desktop Application</vt:lpstr>
      <vt:lpstr>PowerPoint Presentation</vt:lpstr>
      <vt:lpstr>Desktop application</vt:lpstr>
      <vt:lpstr>PowerPoint Presentation</vt:lpstr>
      <vt:lpstr>PowerPoint Presentation</vt:lpstr>
      <vt:lpstr>Connect Desktop App with Firebase</vt:lpstr>
      <vt:lpstr>PowerPoint Presentation</vt:lpstr>
      <vt:lpstr>Connect Desktop App with Firebase</vt:lpstr>
      <vt:lpstr>Connect Desktop App with Firebase</vt:lpstr>
      <vt:lpstr>PowerPoint Presentation</vt:lpstr>
      <vt:lpstr>Connect Desktop App with Firebase</vt:lpstr>
      <vt:lpstr>Problems that we faced</vt:lpstr>
      <vt:lpstr>The problems that we faced.</vt:lpstr>
      <vt:lpstr>System Development</vt:lpstr>
      <vt:lpstr>System Development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Diagnosis Covid-19 System</dc:title>
  <dc:creator>Omnia</dc:creator>
  <cp:lastModifiedBy>omnia17082@fci.bu.edu.eg</cp:lastModifiedBy>
  <cp:revision>83</cp:revision>
  <dcterms:modified xsi:type="dcterms:W3CDTF">2021-07-14T03:45:57Z</dcterms:modified>
</cp:coreProperties>
</file>